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ABDA1-FB1E-411F-B073-A40A2ED4E215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D0DC2-B4BD-4723-9629-B30C171D81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15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9C5B8D-539A-484B-9242-256D88EBA8A8}" type="slidenum">
              <a:rPr lang="pt-BR"/>
              <a:pPr/>
              <a:t>10</a:t>
            </a:fld>
            <a:endParaRPr lang="pt-BR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60</a:t>
            </a:r>
          </a:p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970312-3D6C-4B04-9B21-100ADF75435A}" type="slidenum">
              <a:rPr lang="pt-BR"/>
              <a:pPr/>
              <a:t>11</a:t>
            </a:fld>
            <a:endParaRPr lang="pt-BR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60</a:t>
            </a:r>
          </a:p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CBF50-107D-414A-9E05-34813FC48A67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D8ED-EBD8-4DB2-A872-5956CB4F8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12487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CBF50-107D-414A-9E05-34813FC48A67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D8ED-EBD8-4DB2-A872-5956CB4F8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999643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CBF50-107D-414A-9E05-34813FC48A67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D8ED-EBD8-4DB2-A872-5956CB4F8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571949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CBF50-107D-414A-9E05-34813FC48A67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D8ED-EBD8-4DB2-A872-5956CB4F8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29691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CBF50-107D-414A-9E05-34813FC48A67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D8ED-EBD8-4DB2-A872-5956CB4F8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830304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CBF50-107D-414A-9E05-34813FC48A67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D8ED-EBD8-4DB2-A872-5956CB4F8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83977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CBF50-107D-414A-9E05-34813FC48A67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D8ED-EBD8-4DB2-A872-5956CB4F8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061094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CBF50-107D-414A-9E05-34813FC48A67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D8ED-EBD8-4DB2-A872-5956CB4F8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302453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CBF50-107D-414A-9E05-34813FC48A67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D8ED-EBD8-4DB2-A872-5956CB4F8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313111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CBF50-107D-414A-9E05-34813FC48A67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D8ED-EBD8-4DB2-A872-5956CB4F8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650753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CBF50-107D-414A-9E05-34813FC48A67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1D8ED-EBD8-4DB2-A872-5956CB4F8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792769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CBF50-107D-414A-9E05-34813FC48A67}" type="datetimeFigureOut">
              <a:rPr lang="pt-BR" smtClean="0"/>
              <a:t>16/02/2012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1D8ED-EBD8-4DB2-A872-5956CB4F84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828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http://t0.gstatic.com/images?q=tbn:ANd9GcSTRaPNYRRr3zbstFJHF8zXApubEACAPYDzkPtKz_ARAcQ64ff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04864"/>
            <a:ext cx="8064896" cy="28803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457152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672" y="1124744"/>
            <a:ext cx="5830887" cy="504825"/>
          </a:xfrm>
        </p:spPr>
        <p:txBody>
          <a:bodyPr>
            <a:noAutofit/>
          </a:bodyPr>
          <a:lstStyle/>
          <a:p>
            <a:r>
              <a:rPr lang="pt-BR" sz="3200" b="1" dirty="0"/>
              <a:t/>
            </a:r>
            <a:br>
              <a:rPr lang="pt-BR" sz="3200" b="1" dirty="0"/>
            </a:br>
            <a:r>
              <a:rPr lang="pt-BR" sz="2400" b="1" dirty="0" smtClean="0"/>
              <a:t>LIDERES???   </a:t>
            </a:r>
            <a:r>
              <a:rPr lang="pt-BR" sz="2400" b="1" dirty="0"/>
              <a:t>Quem são??</a:t>
            </a:r>
            <a:r>
              <a:rPr lang="pt-BR" sz="4000" dirty="0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2087835"/>
            <a:ext cx="8892480" cy="4581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2000" b="1" dirty="0" smtClean="0">
                <a:solidFill>
                  <a:srgbClr val="C00000"/>
                </a:solidFill>
              </a:rPr>
              <a:t>              PESSOAS DE FÉ, DE ALIANÇA E DILIGENTES.</a:t>
            </a:r>
            <a:endParaRPr lang="pt-BR" sz="2000" b="1" dirty="0">
              <a:solidFill>
                <a:srgbClr val="C00000"/>
              </a:solidFill>
            </a:endParaRPr>
          </a:p>
          <a:p>
            <a:pPr algn="just">
              <a:lnSpc>
                <a:spcPct val="90000"/>
              </a:lnSpc>
            </a:pPr>
            <a:endParaRPr lang="pt-BR" sz="1800" b="1" dirty="0"/>
          </a:p>
          <a:p>
            <a:pPr algn="just">
              <a:lnSpc>
                <a:spcPct val="90000"/>
              </a:lnSpc>
            </a:pPr>
            <a:r>
              <a:rPr lang="pt-BR" sz="2000" b="1" dirty="0"/>
              <a:t>- Homens e mulheres que </a:t>
            </a:r>
            <a:r>
              <a:rPr lang="pt-BR" sz="2000" b="1" dirty="0" err="1" smtClean="0"/>
              <a:t>manifestão</a:t>
            </a:r>
            <a:r>
              <a:rPr lang="pt-BR" sz="2000" b="1" dirty="0" smtClean="0"/>
              <a:t> </a:t>
            </a:r>
            <a:r>
              <a:rPr lang="pt-BR" sz="2000" b="1" dirty="0"/>
              <a:t>liderança , com bom testemunho e relacionamento pessoal com </a:t>
            </a:r>
            <a:r>
              <a:rPr lang="pt-BR" sz="2000" b="1" dirty="0" smtClean="0"/>
              <a:t>Cristo e com a Igreja, </a:t>
            </a:r>
            <a:r>
              <a:rPr lang="pt-BR" sz="2000" b="1" dirty="0"/>
              <a:t>dedicados a obra de Deus fazendo-a com prazer, </a:t>
            </a:r>
            <a:r>
              <a:rPr lang="pt-BR" sz="2000" b="1" dirty="0" err="1" smtClean="0"/>
              <a:t>dizímista</a:t>
            </a:r>
            <a:r>
              <a:rPr lang="pt-BR" sz="2000" b="1" dirty="0" smtClean="0"/>
              <a:t> fiéis, </a:t>
            </a:r>
            <a:r>
              <a:rPr lang="pt-BR" sz="2000" b="1" dirty="0"/>
              <a:t>submissos a sua liderança , disciplinados , determinados e principalmente Cheios do Espírito Santo ( que mostrem evidências dos frutos )</a:t>
            </a:r>
          </a:p>
          <a:p>
            <a:pPr algn="just">
              <a:lnSpc>
                <a:spcPct val="90000"/>
              </a:lnSpc>
            </a:pPr>
            <a:endParaRPr lang="pt-BR" sz="2000" b="1" dirty="0" smtClean="0"/>
          </a:p>
          <a:p>
            <a:pPr algn="just">
              <a:lnSpc>
                <a:spcPct val="90000"/>
              </a:lnSpc>
            </a:pPr>
            <a:r>
              <a:rPr lang="pt-BR" sz="2000" b="1" dirty="0" err="1" smtClean="0"/>
              <a:t>Exodo</a:t>
            </a:r>
            <a:r>
              <a:rPr lang="pt-BR" sz="2000" b="1" dirty="0" smtClean="0"/>
              <a:t> 18:19-23 (ler)</a:t>
            </a:r>
          </a:p>
          <a:p>
            <a:pPr algn="just">
              <a:lnSpc>
                <a:spcPct val="90000"/>
              </a:lnSpc>
            </a:pPr>
            <a:endParaRPr lang="pt-BR" sz="2000" b="1" dirty="0"/>
          </a:p>
          <a:p>
            <a:pPr algn="just">
              <a:lnSpc>
                <a:spcPct val="90000"/>
              </a:lnSpc>
            </a:pPr>
            <a:r>
              <a:rPr lang="pt-BR" sz="2000" b="1" dirty="0" smtClean="0"/>
              <a:t>Ex.18:21  E tu, dentre todo o povo, procura </a:t>
            </a:r>
            <a:r>
              <a:rPr lang="pt-BR" sz="2400" b="1" dirty="0" smtClean="0">
                <a:solidFill>
                  <a:srgbClr val="C00000"/>
                </a:solidFill>
              </a:rPr>
              <a:t>homens capazes</a:t>
            </a:r>
            <a:r>
              <a:rPr lang="pt-BR" sz="2000" b="1" dirty="0" smtClean="0"/>
              <a:t>, </a:t>
            </a:r>
            <a:r>
              <a:rPr lang="pt-BR" sz="2400" b="1" dirty="0" smtClean="0">
                <a:solidFill>
                  <a:srgbClr val="C00000"/>
                </a:solidFill>
              </a:rPr>
              <a:t>tementes a Deus</a:t>
            </a:r>
            <a:r>
              <a:rPr lang="pt-BR" sz="2000" b="1" dirty="0" smtClean="0"/>
              <a:t>, homens de verdade, </a:t>
            </a:r>
            <a:r>
              <a:rPr lang="pt-BR" sz="2400" b="1" dirty="0" smtClean="0">
                <a:solidFill>
                  <a:srgbClr val="C00000"/>
                </a:solidFill>
              </a:rPr>
              <a:t>que aborreçam a avareza</a:t>
            </a:r>
            <a:r>
              <a:rPr lang="pt-BR" sz="2000" b="1" dirty="0" smtClean="0"/>
              <a:t>; e põe-nos sobre eles por maiorais de mil, maiorais de cem, maiorais de cinqüenta e maiorais de dez;</a:t>
            </a:r>
          </a:p>
          <a:p>
            <a:pPr algn="just">
              <a:lnSpc>
                <a:spcPct val="90000"/>
              </a:lnSpc>
            </a:pPr>
            <a:endParaRPr lang="pt-BR" sz="1800" b="1" dirty="0"/>
          </a:p>
        </p:txBody>
      </p:sp>
      <p:pic>
        <p:nvPicPr>
          <p:cNvPr id="4098" name="Picture 2" descr="http://t0.gstatic.com/images?q=tbn:ANd9GcSTRaPNYRRr3zbstFJHF8zXApubEACAPYDzkPtKz_ARAcQ64ff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0192" y="140618"/>
            <a:ext cx="3810000" cy="1200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075388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27984" y="260648"/>
            <a:ext cx="3240360" cy="504825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Nossa </a:t>
            </a:r>
            <a:r>
              <a:rPr lang="pt-BR" sz="3600" b="1" dirty="0"/>
              <a:t>Missão...</a:t>
            </a:r>
            <a:r>
              <a:rPr lang="pt-BR" sz="5400" dirty="0"/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980728"/>
            <a:ext cx="8713093" cy="5157192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endParaRPr lang="pt-BR" sz="3600" b="1" dirty="0"/>
          </a:p>
          <a:p>
            <a:pPr algn="just">
              <a:lnSpc>
                <a:spcPct val="90000"/>
              </a:lnSpc>
            </a:pPr>
            <a:r>
              <a:rPr lang="pt-BR" sz="2400" b="1" dirty="0" smtClean="0"/>
              <a:t>No </a:t>
            </a:r>
            <a:r>
              <a:rPr lang="pt-BR" sz="2400" b="1" dirty="0"/>
              <a:t>GCEU, a palavra chave deve ser “CUIDAR</a:t>
            </a:r>
            <a:r>
              <a:rPr lang="pt-BR" sz="2400" b="1" dirty="0" smtClean="0"/>
              <a:t>”.</a:t>
            </a:r>
            <a:endParaRPr lang="pt-BR" sz="2400" b="1" dirty="0"/>
          </a:p>
          <a:p>
            <a:pPr algn="just">
              <a:lnSpc>
                <a:spcPct val="90000"/>
              </a:lnSpc>
            </a:pPr>
            <a:r>
              <a:rPr lang="pt-BR" sz="3600" b="1" dirty="0"/>
              <a:t>Cuidar é nossa missão</a:t>
            </a:r>
            <a:r>
              <a:rPr lang="pt-BR" sz="3600" b="1" dirty="0" smtClean="0"/>
              <a:t>.</a:t>
            </a:r>
            <a:endParaRPr lang="pt-BR" sz="2400" b="1" dirty="0"/>
          </a:p>
          <a:p>
            <a:pPr algn="just">
              <a:lnSpc>
                <a:spcPct val="90000"/>
              </a:lnSpc>
            </a:pPr>
            <a:r>
              <a:rPr lang="pt-BR" sz="2400" b="1" dirty="0"/>
              <a:t>E isso deve acontecer enquanto se </a:t>
            </a:r>
            <a:r>
              <a:rPr lang="pt-BR" sz="2400" b="1" dirty="0" err="1"/>
              <a:t>discipula</a:t>
            </a:r>
            <a:r>
              <a:rPr lang="pt-BR" sz="2400" b="1" dirty="0"/>
              <a:t>, se ensina e se explica a palavra de Deus.</a:t>
            </a:r>
          </a:p>
          <a:p>
            <a:pPr algn="just">
              <a:lnSpc>
                <a:spcPct val="90000"/>
              </a:lnSpc>
            </a:pPr>
            <a:r>
              <a:rPr lang="pt-BR" sz="2400" b="1" dirty="0"/>
              <a:t>No GCEU, não só os lideres cuidam, mas todos os envolvidos no grupo devem se responsabilizar uns pelos outros, seja orando, telefonando, visitando, conversando, e se colocando para servir ao próximo.</a:t>
            </a:r>
          </a:p>
          <a:p>
            <a:pPr algn="just">
              <a:lnSpc>
                <a:spcPct val="90000"/>
              </a:lnSpc>
            </a:pPr>
            <a:r>
              <a:rPr lang="pt-BR" sz="2400" b="1" dirty="0"/>
              <a:t>Por isso todos devem estar atentos, ninguém pode passar desapercebido , seja no aniversário , seja na hora do choro ou do riso, seja na falta , seja na tribulação, enfim todos são importantes para o grupo</a:t>
            </a:r>
          </a:p>
          <a:p>
            <a:pPr algn="just">
              <a:lnSpc>
                <a:spcPct val="90000"/>
              </a:lnSpc>
            </a:pPr>
            <a:r>
              <a:rPr lang="pt-BR" sz="2400" b="1" dirty="0"/>
              <a:t>Então cuidar se torna essencial, pois não nos reunimos apenas para trocar informações mas para compartilhar corações.         </a:t>
            </a:r>
            <a:endParaRPr lang="pt-BR" sz="1000" dirty="0"/>
          </a:p>
        </p:txBody>
      </p:sp>
      <p:pic>
        <p:nvPicPr>
          <p:cNvPr id="2050" name="Picture 2" descr="http://t0.gstatic.com/images?q=tbn:ANd9GcSTRaPNYRRr3zbstFJHF8zXApubEACAPYDzkPtKz_ARAcQ64ff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575" y="116632"/>
            <a:ext cx="3810000" cy="1200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998427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endParaRPr lang="pt-BR" b="1" dirty="0" smtClean="0"/>
          </a:p>
          <a:p>
            <a:pPr algn="ctr">
              <a:buNone/>
            </a:pPr>
            <a:r>
              <a:rPr lang="pt-BR" sz="4800" b="1" dirty="0" smtClean="0">
                <a:latin typeface="Arial Rounded MT Bold" pitchFamily="34" charset="0"/>
              </a:rPr>
              <a:t>ATÉ A ULTIMA CASA!</a:t>
            </a:r>
            <a:endParaRPr lang="pt-BR" sz="4800" b="1" dirty="0">
              <a:latin typeface="Arial Rounded MT Bold" pitchFamily="34" charset="0"/>
            </a:endParaRPr>
          </a:p>
        </p:txBody>
      </p:sp>
      <p:pic>
        <p:nvPicPr>
          <p:cNvPr id="27650" name="Picture 2" descr="http://t0.gstatic.com/images?q=tbn:ANd9GcSTRaPNYRRr3zbstFJHF8zXApubEACAPYDzkPtKz_ARAcQ64ff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7920880" cy="32163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552727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3848" y="1268760"/>
            <a:ext cx="5830887" cy="504825"/>
          </a:xfrm>
        </p:spPr>
        <p:txBody>
          <a:bodyPr>
            <a:normAutofit fontScale="90000"/>
          </a:bodyPr>
          <a:lstStyle/>
          <a:p>
            <a:r>
              <a:rPr lang="pt-BR" sz="2800" b="1" dirty="0" smtClean="0"/>
              <a:t>-A </a:t>
            </a:r>
            <a:r>
              <a:rPr lang="pt-BR" sz="2800" b="1" dirty="0"/>
              <a:t>IGREJA EM UM LAR        </a:t>
            </a:r>
            <a:br>
              <a:rPr lang="pt-BR" sz="2800" b="1" dirty="0"/>
            </a:br>
            <a:r>
              <a:rPr lang="pt-BR" sz="2800" b="1" dirty="0"/>
              <a:t>       4 verdades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988840"/>
            <a:ext cx="8134350" cy="4032176"/>
          </a:xfrm>
        </p:spPr>
        <p:txBody>
          <a:bodyPr/>
          <a:lstStyle/>
          <a:p>
            <a:pPr algn="just"/>
            <a:r>
              <a:rPr lang="pt-BR" sz="1800" b="1" dirty="0"/>
              <a:t>1 - A Família é a base da Igreja</a:t>
            </a:r>
          </a:p>
          <a:p>
            <a:pPr algn="just"/>
            <a:endParaRPr lang="pt-BR" sz="1800" b="1" dirty="0"/>
          </a:p>
          <a:p>
            <a:pPr algn="just"/>
            <a:r>
              <a:rPr lang="pt-BR" sz="1800" b="1" dirty="0"/>
              <a:t>2 -  A família representa a Igreja (casa firmada na rocha)</a:t>
            </a:r>
            <a:r>
              <a:rPr lang="pt-BR" sz="1800" b="1" dirty="0" err="1"/>
              <a:t>Mt</a:t>
            </a:r>
            <a:r>
              <a:rPr lang="pt-BR" sz="1800" b="1" dirty="0"/>
              <a:t> 7:24-27  </a:t>
            </a:r>
          </a:p>
          <a:p>
            <a:pPr algn="just"/>
            <a:endParaRPr lang="pt-BR" sz="1800" b="1" dirty="0"/>
          </a:p>
          <a:p>
            <a:pPr algn="just"/>
            <a:r>
              <a:rPr lang="pt-BR" sz="1800" b="1" dirty="0"/>
              <a:t>3 – Ambiente estratégico para vida da Igreja  ( consistência e expansão)</a:t>
            </a:r>
          </a:p>
          <a:p>
            <a:pPr algn="just"/>
            <a:r>
              <a:rPr lang="pt-BR" sz="1800" b="1" dirty="0"/>
              <a:t>      </a:t>
            </a:r>
          </a:p>
          <a:p>
            <a:pPr algn="just"/>
            <a:r>
              <a:rPr lang="pt-BR" sz="1800" b="1" dirty="0"/>
              <a:t>4 – Desafio e Promessa  ( Quando precisar a Igreja estará em sua casa )</a:t>
            </a:r>
          </a:p>
          <a:p>
            <a:pPr algn="just"/>
            <a:endParaRPr lang="pt-BR" sz="1800" b="1" dirty="0"/>
          </a:p>
          <a:p>
            <a:pPr algn="just"/>
            <a:r>
              <a:rPr lang="pt-BR" sz="2000" b="1" dirty="0"/>
              <a:t>Esperamos que a Glória de Deus comece em MINHA vida, transborde para MINHA casa , contagie  MINHA  Igreja e se espalhe até os confins da </a:t>
            </a:r>
            <a:r>
              <a:rPr lang="pt-BR" sz="2000" b="1" dirty="0" smtClean="0"/>
              <a:t>terra</a:t>
            </a:r>
          </a:p>
        </p:txBody>
      </p:sp>
      <p:pic>
        <p:nvPicPr>
          <p:cNvPr id="12290" name="Picture 2" descr="http://t0.gstatic.com/images?q=tbn:ANd9GcSTRaPNYRRr3zbstFJHF8zXApubEACAPYDzkPtKz_ARAcQ64ff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500658"/>
            <a:ext cx="3048273" cy="1200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728636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7617" y="1196752"/>
            <a:ext cx="5830887" cy="504825"/>
          </a:xfrm>
        </p:spPr>
        <p:txBody>
          <a:bodyPr>
            <a:normAutofit fontScale="90000"/>
          </a:bodyPr>
          <a:lstStyle/>
          <a:p>
            <a:r>
              <a:rPr lang="pt-BR" sz="2800" b="1" dirty="0"/>
              <a:t>FUNCIONAMENTO DA IGREJA </a:t>
            </a: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>( </a:t>
            </a:r>
            <a:r>
              <a:rPr lang="pt-BR" sz="2800" b="1" dirty="0"/>
              <a:t>Relacionamento )</a:t>
            </a:r>
            <a:r>
              <a:rPr lang="pt-BR" sz="3600" dirty="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883" y="1916832"/>
            <a:ext cx="8964613" cy="4005262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80000"/>
              </a:lnSpc>
            </a:pPr>
            <a:r>
              <a:rPr lang="pt-BR" sz="1800" b="1" dirty="0"/>
              <a:t>- Deus é um em três pessoas – Uma unidade perfeita de relacionamentos</a:t>
            </a:r>
          </a:p>
          <a:p>
            <a:pPr algn="l">
              <a:lnSpc>
                <a:spcPct val="80000"/>
              </a:lnSpc>
            </a:pPr>
            <a:endParaRPr lang="pt-BR" sz="1800" b="1" dirty="0"/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pt-BR" sz="1800" b="1" dirty="0"/>
              <a:t>A igreja funciona através de relacionamentos ( O corpo )</a:t>
            </a:r>
          </a:p>
          <a:p>
            <a:pPr algn="l">
              <a:lnSpc>
                <a:spcPct val="80000"/>
              </a:lnSpc>
              <a:buFontTx/>
              <a:buChar char="-"/>
            </a:pPr>
            <a:endParaRPr lang="pt-BR" sz="1800" b="1" dirty="0"/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pt-BR" sz="1800" b="1" dirty="0"/>
              <a:t>Todos os membros necessitam um do outro </a:t>
            </a:r>
          </a:p>
          <a:p>
            <a:pPr algn="l">
              <a:lnSpc>
                <a:spcPct val="80000"/>
              </a:lnSpc>
              <a:buFontTx/>
              <a:buChar char="-"/>
            </a:pPr>
            <a:endParaRPr lang="pt-BR" sz="1800" b="1" dirty="0"/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pt-BR" sz="1800" b="1" dirty="0"/>
              <a:t> Expressões Bíblicas</a:t>
            </a:r>
          </a:p>
          <a:p>
            <a:pPr algn="l">
              <a:lnSpc>
                <a:spcPct val="80000"/>
              </a:lnSpc>
            </a:pPr>
            <a:r>
              <a:rPr lang="pt-BR" sz="1800" b="1" dirty="0"/>
              <a:t> </a:t>
            </a:r>
            <a:r>
              <a:rPr lang="pt-BR" sz="2000" b="1" dirty="0" err="1" smtClean="0"/>
              <a:t>Rm</a:t>
            </a:r>
            <a:r>
              <a:rPr lang="pt-BR" sz="2000" b="1" dirty="0" smtClean="0"/>
              <a:t>.12:10 “</a:t>
            </a:r>
            <a:r>
              <a:rPr lang="pt-BR" sz="2000" b="1" dirty="0"/>
              <a:t>uns aos outros” </a:t>
            </a:r>
            <a:r>
              <a:rPr lang="pt-BR" sz="2000" b="1" dirty="0" smtClean="0"/>
              <a:t> </a:t>
            </a:r>
            <a:r>
              <a:rPr lang="pt-BR" sz="2000" b="1" dirty="0" err="1" smtClean="0"/>
              <a:t>Gl</a:t>
            </a:r>
            <a:r>
              <a:rPr lang="pt-BR" sz="2000" b="1" dirty="0" smtClean="0"/>
              <a:t> 6:2“ </a:t>
            </a:r>
            <a:r>
              <a:rPr lang="pt-BR" sz="2000" b="1" dirty="0"/>
              <a:t>levar as cargas uns dos outros”    “aconselhar uns aos outros</a:t>
            </a:r>
            <a:r>
              <a:rPr lang="pt-BR" sz="2000" b="1" dirty="0" smtClean="0"/>
              <a:t>”  </a:t>
            </a:r>
            <a:r>
              <a:rPr lang="pt-BR" sz="2000" b="1" dirty="0" err="1" smtClean="0"/>
              <a:t>Tg</a:t>
            </a:r>
            <a:r>
              <a:rPr lang="pt-BR" sz="2000" b="1" dirty="0" smtClean="0"/>
              <a:t> 5:16 “</a:t>
            </a:r>
            <a:r>
              <a:rPr lang="pt-BR" sz="2000" b="1" dirty="0"/>
              <a:t>confessar pecados uns aos outros”</a:t>
            </a:r>
          </a:p>
          <a:p>
            <a:pPr algn="l">
              <a:lnSpc>
                <a:spcPct val="80000"/>
              </a:lnSpc>
            </a:pPr>
            <a:r>
              <a:rPr lang="pt-BR" sz="2000" b="1" dirty="0"/>
              <a:t> </a:t>
            </a:r>
            <a:r>
              <a:rPr lang="pt-BR" sz="1800" b="1" dirty="0"/>
              <a:t>   </a:t>
            </a:r>
          </a:p>
          <a:p>
            <a:pPr algn="l">
              <a:lnSpc>
                <a:spcPct val="80000"/>
              </a:lnSpc>
            </a:pPr>
            <a:r>
              <a:rPr lang="pt-BR" sz="1800" b="1" dirty="0"/>
              <a:t>- Pessoas precisam, principalmente de Deus e precisam de Pessoas</a:t>
            </a:r>
          </a:p>
          <a:p>
            <a:pPr algn="l">
              <a:lnSpc>
                <a:spcPct val="80000"/>
              </a:lnSpc>
            </a:pPr>
            <a:endParaRPr lang="pt-BR" sz="1800" b="1" dirty="0"/>
          </a:p>
          <a:p>
            <a:pPr algn="l">
              <a:lnSpc>
                <a:spcPct val="80000"/>
              </a:lnSpc>
            </a:pPr>
            <a:endParaRPr lang="pt-BR" sz="1800" b="1" dirty="0"/>
          </a:p>
          <a:p>
            <a:pPr algn="l">
              <a:lnSpc>
                <a:spcPct val="80000"/>
              </a:lnSpc>
            </a:pPr>
            <a:r>
              <a:rPr lang="pt-BR" sz="1800" b="1" dirty="0"/>
              <a:t>“ Do qual todo o corpo, bem ajustado, e ligado pelo auxílio de todas as juntas, segundo a justa operação de cada parte, faz o aumento do corpo, para sua edificação em amor “ </a:t>
            </a:r>
            <a:r>
              <a:rPr lang="pt-BR" sz="1800" b="1" dirty="0" err="1"/>
              <a:t>Ef</a:t>
            </a:r>
            <a:r>
              <a:rPr lang="pt-BR" sz="1800" b="1" dirty="0"/>
              <a:t> 4 :16                                                                                    </a:t>
            </a:r>
            <a:endParaRPr lang="pt-BR" sz="1000" b="1" dirty="0"/>
          </a:p>
        </p:txBody>
      </p:sp>
      <p:pic>
        <p:nvPicPr>
          <p:cNvPr id="11266" name="Picture 2" descr="http://t0.gstatic.com/images?q=tbn:ANd9GcSTRaPNYRRr3zbstFJHF8zXApubEACAPYDzkPtKz_ARAcQ64ff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3347864" cy="1200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59235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061120"/>
            <a:ext cx="8569325" cy="4032176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pt-BR" sz="2000" b="1" dirty="0"/>
              <a:t> </a:t>
            </a:r>
            <a:r>
              <a:rPr lang="pt-BR" sz="1600" b="1" dirty="0"/>
              <a:t>PRINCIPIOS</a:t>
            </a:r>
          </a:p>
          <a:p>
            <a:pPr algn="just">
              <a:lnSpc>
                <a:spcPct val="80000"/>
              </a:lnSpc>
            </a:pPr>
            <a:endParaRPr lang="pt-BR" sz="1600" b="1" dirty="0"/>
          </a:p>
          <a:p>
            <a:pPr algn="just">
              <a:lnSpc>
                <a:spcPct val="80000"/>
              </a:lnSpc>
            </a:pPr>
            <a:r>
              <a:rPr lang="pt-BR" sz="1600" b="1" dirty="0"/>
              <a:t> -Conselho Geral – Atendendo a pedidos de vários Pastores, resolveu adotar o    trabalho com </a:t>
            </a:r>
            <a:r>
              <a:rPr lang="pt-BR" sz="1600" b="1" dirty="0" smtClean="0"/>
              <a:t>PEQUENOS GRUPOS.</a:t>
            </a:r>
            <a:endParaRPr lang="pt-BR" sz="1600" b="1" dirty="0"/>
          </a:p>
          <a:p>
            <a:pPr algn="just">
              <a:lnSpc>
                <a:spcPct val="80000"/>
              </a:lnSpc>
            </a:pPr>
            <a:endParaRPr lang="pt-BR" sz="1600" b="1" dirty="0"/>
          </a:p>
          <a:p>
            <a:pPr algn="just">
              <a:lnSpc>
                <a:spcPct val="80000"/>
              </a:lnSpc>
            </a:pPr>
            <a:r>
              <a:rPr lang="pt-BR" sz="1600" b="1" dirty="0"/>
              <a:t>- Cartilha de Lições  - Mesma Língua , Mesma visão ( Material Wesleyano)</a:t>
            </a:r>
          </a:p>
          <a:p>
            <a:pPr algn="just">
              <a:lnSpc>
                <a:spcPct val="80000"/>
              </a:lnSpc>
            </a:pPr>
            <a:endParaRPr lang="pt-BR" sz="1600" b="1" dirty="0"/>
          </a:p>
          <a:p>
            <a:pPr algn="just">
              <a:lnSpc>
                <a:spcPct val="80000"/>
              </a:lnSpc>
            </a:pPr>
            <a:r>
              <a:rPr lang="pt-BR" sz="1600" b="1" dirty="0"/>
              <a:t>- Crescimento – Não se baseia simplesmente em copiar outras denominações que    crescem, e sim observar e adaptar a realidade da Igreja.</a:t>
            </a:r>
          </a:p>
          <a:p>
            <a:pPr algn="just">
              <a:lnSpc>
                <a:spcPct val="80000"/>
              </a:lnSpc>
            </a:pPr>
            <a:endParaRPr lang="pt-BR" sz="1600" b="1" dirty="0"/>
          </a:p>
          <a:p>
            <a:pPr algn="just">
              <a:lnSpc>
                <a:spcPct val="80000"/>
              </a:lnSpc>
            </a:pPr>
            <a:r>
              <a:rPr lang="pt-BR" sz="1600" b="1" dirty="0"/>
              <a:t>- Finalidade principal – Fechar as portas do Fundo e abrir as portas da frente</a:t>
            </a:r>
          </a:p>
          <a:p>
            <a:pPr algn="just">
              <a:lnSpc>
                <a:spcPct val="80000"/>
              </a:lnSpc>
            </a:pPr>
            <a:endParaRPr lang="pt-BR" sz="1600" b="1" dirty="0"/>
          </a:p>
          <a:p>
            <a:pPr algn="just">
              <a:lnSpc>
                <a:spcPct val="80000"/>
              </a:lnSpc>
            </a:pPr>
            <a:r>
              <a:rPr lang="pt-BR" sz="1600" b="1" dirty="0"/>
              <a:t>1999 a 2000  - 14.683 membros /desligados 11.367  - crescimento 3.316</a:t>
            </a:r>
          </a:p>
          <a:p>
            <a:pPr algn="just">
              <a:lnSpc>
                <a:spcPct val="80000"/>
              </a:lnSpc>
            </a:pPr>
            <a:r>
              <a:rPr lang="pt-BR" sz="1600" b="1" dirty="0"/>
              <a:t>2001 a 2002 – 20.700 membros /desligados 16.086 - crescimento 4.614</a:t>
            </a:r>
          </a:p>
          <a:p>
            <a:pPr algn="just">
              <a:lnSpc>
                <a:spcPct val="80000"/>
              </a:lnSpc>
            </a:pPr>
            <a:r>
              <a:rPr lang="pt-BR" sz="1600" b="1" dirty="0"/>
              <a:t>                                                                                                                                  </a:t>
            </a:r>
            <a:endParaRPr lang="pt-BR" sz="900" dirty="0"/>
          </a:p>
        </p:txBody>
      </p:sp>
      <p:pic>
        <p:nvPicPr>
          <p:cNvPr id="10242" name="Picture 2" descr="http://t0.gstatic.com/images?q=tbn:ANd9GcSTRaPNYRRr3zbstFJHF8zXApubEACAPYDzkPtKz_ARAcQ64ff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16024"/>
            <a:ext cx="6480720" cy="1628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35672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19401" y="1916113"/>
            <a:ext cx="2880791" cy="504825"/>
          </a:xfrm>
        </p:spPr>
        <p:txBody>
          <a:bodyPr>
            <a:normAutofit fontScale="90000"/>
          </a:bodyPr>
          <a:lstStyle/>
          <a:p>
            <a:r>
              <a:rPr lang="pt-BR" sz="2800" b="1" dirty="0"/>
              <a:t/>
            </a:r>
            <a:br>
              <a:rPr lang="pt-BR" sz="2800" b="1" dirty="0"/>
            </a:br>
            <a:r>
              <a:rPr lang="pt-BR" sz="2000" b="1" dirty="0"/>
              <a:t>FUNDAMENTOS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708920"/>
            <a:ext cx="8569325" cy="3960168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endParaRPr lang="pt-BR" b="1" dirty="0"/>
          </a:p>
          <a:p>
            <a:pPr algn="just">
              <a:lnSpc>
                <a:spcPct val="80000"/>
              </a:lnSpc>
            </a:pPr>
            <a:r>
              <a:rPr lang="pt-BR" b="1" dirty="0"/>
              <a:t> </a:t>
            </a:r>
            <a:r>
              <a:rPr lang="pt-BR" sz="2000" b="1" dirty="0"/>
              <a:t>- Paulo e outros apóstolos , escreviam as suas epistolas </a:t>
            </a:r>
            <a:r>
              <a:rPr lang="pt-BR" sz="2000" b="1" dirty="0" smtClean="0"/>
              <a:t>para grupos </a:t>
            </a:r>
            <a:r>
              <a:rPr lang="pt-BR" sz="2000" b="1" dirty="0"/>
              <a:t>de pessoas que se reuniam na casa de </a:t>
            </a:r>
            <a:r>
              <a:rPr lang="pt-BR" sz="2000" b="1" dirty="0" smtClean="0"/>
              <a:t>alguns irmãos,  para </a:t>
            </a:r>
            <a:r>
              <a:rPr lang="pt-BR" sz="2000" b="1" dirty="0"/>
              <a:t>comunhão estudo e devoção</a:t>
            </a:r>
            <a:r>
              <a:rPr lang="pt-BR" sz="2000" b="1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pt-BR" sz="2000" b="1" dirty="0" smtClean="0"/>
              <a:t>Romanos 16:5, 1 Coríntios 16:19, </a:t>
            </a:r>
            <a:r>
              <a:rPr lang="pt-BR" sz="2000" b="1" dirty="0" err="1" smtClean="0"/>
              <a:t>Filemon</a:t>
            </a:r>
            <a:r>
              <a:rPr lang="pt-BR" sz="2000" b="1" dirty="0" smtClean="0"/>
              <a:t> 1:2</a:t>
            </a:r>
            <a:endParaRPr lang="pt-BR" sz="2000" b="1" dirty="0"/>
          </a:p>
          <a:p>
            <a:pPr algn="just">
              <a:lnSpc>
                <a:spcPct val="80000"/>
              </a:lnSpc>
            </a:pPr>
            <a:endParaRPr lang="pt-BR" sz="2000" b="1" dirty="0"/>
          </a:p>
          <a:p>
            <a:pPr algn="just">
              <a:lnSpc>
                <a:spcPct val="80000"/>
              </a:lnSpc>
            </a:pPr>
            <a:endParaRPr lang="pt-BR" sz="2000" b="1" dirty="0"/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pt-BR" sz="2000" b="1" dirty="0"/>
              <a:t> John Wesley – Assegurou o crescimento da Igreja </a:t>
            </a:r>
            <a:r>
              <a:rPr lang="pt-BR" sz="2000" b="1" dirty="0" smtClean="0"/>
              <a:t>Metodista através </a:t>
            </a:r>
            <a:r>
              <a:rPr lang="pt-BR" sz="2000" b="1" dirty="0"/>
              <a:t>de </a:t>
            </a:r>
            <a:r>
              <a:rPr lang="pt-BR" sz="2000" b="1" dirty="0" smtClean="0"/>
              <a:t>Pequenos Grupos   </a:t>
            </a:r>
            <a:r>
              <a:rPr lang="pt-BR" sz="2000" b="1" dirty="0"/>
              <a:t>“ Classes de Trabalho”  </a:t>
            </a:r>
            <a:r>
              <a:rPr lang="pt-BR" sz="2000" b="1" dirty="0" smtClean="0"/>
              <a:t> ou </a:t>
            </a:r>
            <a:r>
              <a:rPr lang="pt-BR" sz="2000" b="1" dirty="0"/>
              <a:t>“Sociedades Metodistas</a:t>
            </a:r>
            <a:r>
              <a:rPr lang="pt-BR" sz="2000" b="1" dirty="0" smtClean="0"/>
              <a:t>”</a:t>
            </a:r>
          </a:p>
          <a:p>
            <a:pPr algn="just">
              <a:lnSpc>
                <a:spcPct val="80000"/>
              </a:lnSpc>
            </a:pPr>
            <a:r>
              <a:rPr lang="pt-BR" sz="2000" dirty="0" smtClean="0"/>
              <a:t>                                                                                   </a:t>
            </a:r>
            <a:endParaRPr lang="pt-BR" sz="1050" dirty="0"/>
          </a:p>
        </p:txBody>
      </p:sp>
      <p:pic>
        <p:nvPicPr>
          <p:cNvPr id="9218" name="Picture 2" descr="http://t0.gstatic.com/images?q=tbn:ANd9GcSTRaPNYRRr3zbstFJHF8zXApubEACAPYDzkPtKz_ARAcQ64ff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56642"/>
            <a:ext cx="4896544" cy="15601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05546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35" y="1916113"/>
            <a:ext cx="7958166" cy="504825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800" b="1" dirty="0" smtClean="0"/>
              <a:t>DIFERENÇAS DE UMA IGREJAS </a:t>
            </a:r>
            <a:r>
              <a:rPr lang="pt-BR" sz="2800" b="1" dirty="0"/>
              <a:t>EM CÉLULAS</a:t>
            </a:r>
            <a:endParaRPr lang="pt-BR" sz="28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3068638"/>
            <a:ext cx="8569325" cy="360045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  <a:buFontTx/>
              <a:buChar char="-"/>
            </a:pPr>
            <a:r>
              <a:rPr lang="pt-BR" sz="2400" b="1" dirty="0"/>
              <a:t> Cada casa uma igreja</a:t>
            </a:r>
          </a:p>
          <a:p>
            <a:pPr algn="l">
              <a:lnSpc>
                <a:spcPct val="80000"/>
              </a:lnSpc>
              <a:buFontTx/>
              <a:buChar char="-"/>
            </a:pPr>
            <a:endParaRPr lang="pt-BR" sz="2400" b="1" dirty="0"/>
          </a:p>
          <a:p>
            <a:pPr algn="l">
              <a:lnSpc>
                <a:spcPct val="80000"/>
              </a:lnSpc>
              <a:buFontTx/>
              <a:buChar char="-"/>
            </a:pPr>
            <a:endParaRPr lang="pt-BR" sz="2400" b="1" dirty="0"/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pt-BR" sz="2400" b="1" dirty="0"/>
              <a:t> Carrega todas as funções da igreja</a:t>
            </a:r>
          </a:p>
          <a:p>
            <a:pPr algn="l">
              <a:lnSpc>
                <a:spcPct val="80000"/>
              </a:lnSpc>
              <a:buFontTx/>
              <a:buChar char="-"/>
            </a:pPr>
            <a:endParaRPr lang="pt-BR" sz="2400" b="1" dirty="0"/>
          </a:p>
          <a:p>
            <a:pPr algn="l">
              <a:lnSpc>
                <a:spcPct val="80000"/>
              </a:lnSpc>
              <a:buFontTx/>
              <a:buChar char="-"/>
            </a:pPr>
            <a:endParaRPr lang="pt-BR" sz="2400" b="1" dirty="0"/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pt-BR" sz="2400" b="1" dirty="0"/>
              <a:t> Cada célula é uma Comunidade cristã</a:t>
            </a:r>
          </a:p>
          <a:p>
            <a:pPr algn="l">
              <a:lnSpc>
                <a:spcPct val="80000"/>
              </a:lnSpc>
              <a:buFontTx/>
              <a:buChar char="-"/>
            </a:pPr>
            <a:endParaRPr lang="pt-BR" sz="2400" b="1" dirty="0"/>
          </a:p>
          <a:p>
            <a:pPr algn="l">
              <a:lnSpc>
                <a:spcPct val="80000"/>
              </a:lnSpc>
              <a:buFontTx/>
              <a:buNone/>
            </a:pPr>
            <a:endParaRPr lang="pt-BR" sz="2400" b="1" dirty="0"/>
          </a:p>
          <a:p>
            <a:pPr algn="l">
              <a:lnSpc>
                <a:spcPct val="80000"/>
              </a:lnSpc>
            </a:pPr>
            <a:r>
              <a:rPr lang="pt-BR" sz="2400" b="1" dirty="0"/>
              <a:t>- As células se juntam em cultos de celebração                   </a:t>
            </a:r>
            <a:endParaRPr lang="pt-BR" sz="1000" dirty="0"/>
          </a:p>
        </p:txBody>
      </p:sp>
      <p:pic>
        <p:nvPicPr>
          <p:cNvPr id="8194" name="Picture 2" descr="http://t0.gstatic.com/images?q=tbn:ANd9GcSTRaPNYRRr3zbstFJHF8zXApubEACAPYDzkPtKz_ARAcQ64ff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2200" y="140618"/>
            <a:ext cx="3810000" cy="1200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481245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15345" y="1412776"/>
            <a:ext cx="2952799" cy="504825"/>
          </a:xfrm>
        </p:spPr>
        <p:txBody>
          <a:bodyPr>
            <a:normAutofit fontScale="90000"/>
          </a:bodyPr>
          <a:lstStyle/>
          <a:p>
            <a:r>
              <a:rPr lang="pt-BR" sz="4800" b="1" dirty="0"/>
              <a:t/>
            </a:r>
            <a:br>
              <a:rPr lang="pt-BR" sz="4800" b="1" dirty="0"/>
            </a:br>
            <a:r>
              <a:rPr lang="pt-BR" b="1" dirty="0"/>
              <a:t>Não é !!!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420888"/>
            <a:ext cx="8569325" cy="403225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80000"/>
              </a:lnSpc>
            </a:pPr>
            <a:endParaRPr lang="pt-BR" sz="2000" b="1" dirty="0"/>
          </a:p>
          <a:p>
            <a:pPr algn="l">
              <a:lnSpc>
                <a:spcPct val="80000"/>
              </a:lnSpc>
            </a:pPr>
            <a:r>
              <a:rPr lang="pt-BR" sz="2000" b="1" dirty="0"/>
              <a:t>- Não é uma reunião social</a:t>
            </a:r>
          </a:p>
          <a:p>
            <a:pPr algn="l">
              <a:lnSpc>
                <a:spcPct val="80000"/>
              </a:lnSpc>
            </a:pPr>
            <a:endParaRPr lang="pt-BR" sz="2000" b="1" dirty="0"/>
          </a:p>
          <a:p>
            <a:pPr algn="l">
              <a:lnSpc>
                <a:spcPct val="80000"/>
              </a:lnSpc>
            </a:pPr>
            <a:r>
              <a:rPr lang="pt-BR" sz="2000" b="1" dirty="0"/>
              <a:t>- Não é uma reunião doméstica</a:t>
            </a:r>
          </a:p>
          <a:p>
            <a:pPr algn="l">
              <a:lnSpc>
                <a:spcPct val="80000"/>
              </a:lnSpc>
            </a:pPr>
            <a:endParaRPr lang="pt-BR" sz="2000" b="1" dirty="0"/>
          </a:p>
          <a:p>
            <a:pPr algn="l">
              <a:lnSpc>
                <a:spcPct val="80000"/>
              </a:lnSpc>
            </a:pPr>
            <a:r>
              <a:rPr lang="pt-BR" sz="2000" b="1" dirty="0"/>
              <a:t>- Não é apenas uma reunião de oração</a:t>
            </a:r>
          </a:p>
          <a:p>
            <a:pPr algn="l">
              <a:lnSpc>
                <a:spcPct val="80000"/>
              </a:lnSpc>
            </a:pPr>
            <a:endParaRPr lang="pt-BR" sz="2000" b="1" dirty="0"/>
          </a:p>
          <a:p>
            <a:pPr algn="l">
              <a:lnSpc>
                <a:spcPct val="80000"/>
              </a:lnSpc>
            </a:pPr>
            <a:r>
              <a:rPr lang="pt-BR" sz="2000" b="1" dirty="0"/>
              <a:t>- Não é um culto</a:t>
            </a:r>
          </a:p>
          <a:p>
            <a:pPr algn="l">
              <a:lnSpc>
                <a:spcPct val="80000"/>
              </a:lnSpc>
            </a:pPr>
            <a:endParaRPr lang="pt-BR" sz="2000" b="1" dirty="0"/>
          </a:p>
          <a:p>
            <a:pPr algn="l">
              <a:lnSpc>
                <a:spcPct val="80000"/>
              </a:lnSpc>
            </a:pPr>
            <a:r>
              <a:rPr lang="pt-BR" sz="2000" b="1" dirty="0"/>
              <a:t>- Não é ponto de pregação</a:t>
            </a:r>
          </a:p>
          <a:p>
            <a:pPr algn="l">
              <a:lnSpc>
                <a:spcPct val="80000"/>
              </a:lnSpc>
            </a:pPr>
            <a:endParaRPr lang="pt-BR" sz="2000" b="1" dirty="0"/>
          </a:p>
          <a:p>
            <a:pPr algn="l">
              <a:lnSpc>
                <a:spcPct val="80000"/>
              </a:lnSpc>
            </a:pPr>
            <a:r>
              <a:rPr lang="pt-BR" sz="2000" b="1" dirty="0"/>
              <a:t>- Não é mais um programa da Igreja</a:t>
            </a:r>
          </a:p>
          <a:p>
            <a:pPr algn="l">
              <a:lnSpc>
                <a:spcPct val="80000"/>
              </a:lnSpc>
            </a:pPr>
            <a:endParaRPr lang="pt-BR" sz="2000" b="1" dirty="0"/>
          </a:p>
          <a:p>
            <a:pPr algn="l">
              <a:lnSpc>
                <a:spcPct val="80000"/>
              </a:lnSpc>
            </a:pPr>
            <a:r>
              <a:rPr lang="pt-BR" sz="2000" b="1" dirty="0"/>
              <a:t>- Não substitui as reuniões oficiais da Igreja                               </a:t>
            </a:r>
            <a:endParaRPr lang="pt-BR" sz="900" dirty="0"/>
          </a:p>
        </p:txBody>
      </p:sp>
      <p:pic>
        <p:nvPicPr>
          <p:cNvPr id="7170" name="Picture 2" descr="http://t0.gstatic.com/images?q=tbn:ANd9GcSTRaPNYRRr3zbstFJHF8zXApubEACAPYDzkPtKz_ARAcQ64ff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0192" y="284634"/>
            <a:ext cx="3810000" cy="1200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98108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83297" y="1124744"/>
            <a:ext cx="4032919" cy="504825"/>
          </a:xfrm>
        </p:spPr>
        <p:txBody>
          <a:bodyPr>
            <a:noAutofit/>
          </a:bodyPr>
          <a:lstStyle/>
          <a:p>
            <a:r>
              <a:rPr lang="pt-BR" sz="3600" b="1" dirty="0"/>
              <a:t/>
            </a:r>
            <a:br>
              <a:rPr lang="pt-BR" sz="3600" b="1" dirty="0"/>
            </a:br>
            <a:r>
              <a:rPr lang="pt-BR" sz="2800" b="1" dirty="0"/>
              <a:t>Os envolvidos no trabalho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20" y="1700808"/>
            <a:ext cx="8569325" cy="4824536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endParaRPr lang="pt-BR" sz="2400" b="1" dirty="0"/>
          </a:p>
          <a:p>
            <a:pPr algn="l">
              <a:lnSpc>
                <a:spcPct val="80000"/>
              </a:lnSpc>
            </a:pPr>
            <a:r>
              <a:rPr lang="pt-BR" sz="1800" b="1" dirty="0"/>
              <a:t>Pastor – Dando total apoio ao trabalho incentivando e motivando e                                       perseverando na luta contra os obstáculos</a:t>
            </a:r>
          </a:p>
          <a:p>
            <a:pPr algn="l">
              <a:lnSpc>
                <a:spcPct val="80000"/>
              </a:lnSpc>
            </a:pPr>
            <a:endParaRPr lang="pt-BR" sz="1800" b="1" dirty="0"/>
          </a:p>
          <a:p>
            <a:pPr algn="l">
              <a:lnSpc>
                <a:spcPct val="80000"/>
              </a:lnSpc>
            </a:pPr>
            <a:r>
              <a:rPr lang="pt-BR" sz="1800" b="1" dirty="0"/>
              <a:t>Presbitério – Orienta na formação e  ou extinção dos Grupos</a:t>
            </a:r>
          </a:p>
          <a:p>
            <a:pPr algn="l">
              <a:lnSpc>
                <a:spcPct val="80000"/>
              </a:lnSpc>
            </a:pPr>
            <a:endParaRPr lang="pt-BR" sz="1800" b="1" dirty="0"/>
          </a:p>
          <a:p>
            <a:pPr algn="l">
              <a:lnSpc>
                <a:spcPct val="80000"/>
              </a:lnSpc>
            </a:pPr>
            <a:r>
              <a:rPr lang="pt-BR" sz="1800" b="1" dirty="0"/>
              <a:t>Casa – Oferecida por uma família da Igreja</a:t>
            </a:r>
          </a:p>
          <a:p>
            <a:pPr algn="l">
              <a:lnSpc>
                <a:spcPct val="80000"/>
              </a:lnSpc>
            </a:pPr>
            <a:endParaRPr lang="pt-BR" sz="1800" b="1" dirty="0"/>
          </a:p>
          <a:p>
            <a:pPr algn="l">
              <a:lnSpc>
                <a:spcPct val="80000"/>
              </a:lnSpc>
            </a:pPr>
            <a:r>
              <a:rPr lang="pt-BR" sz="1800" b="1" dirty="0"/>
              <a:t>Figura de Paulo – Lidera o Grupo</a:t>
            </a:r>
          </a:p>
          <a:p>
            <a:pPr algn="l">
              <a:lnSpc>
                <a:spcPct val="80000"/>
              </a:lnSpc>
            </a:pPr>
            <a:endParaRPr lang="pt-BR" sz="1800" b="1" dirty="0"/>
          </a:p>
          <a:p>
            <a:pPr algn="l">
              <a:lnSpc>
                <a:spcPct val="80000"/>
              </a:lnSpc>
            </a:pPr>
            <a:r>
              <a:rPr lang="pt-BR" sz="1800" b="1" dirty="0"/>
              <a:t>Figura de Timóteo – Líder em treinamento</a:t>
            </a:r>
          </a:p>
          <a:p>
            <a:pPr algn="l">
              <a:lnSpc>
                <a:spcPct val="80000"/>
              </a:lnSpc>
            </a:pPr>
            <a:endParaRPr lang="pt-BR" sz="1800" b="1" dirty="0"/>
          </a:p>
          <a:p>
            <a:pPr algn="l">
              <a:lnSpc>
                <a:spcPct val="80000"/>
              </a:lnSpc>
            </a:pPr>
            <a:r>
              <a:rPr lang="pt-BR" sz="1800" b="1" dirty="0"/>
              <a:t>Serão responsáveis pelo crescimento espiritual de um novo crente ou de alguém que deseja conhecer a Jesus. Tarefa árdua, que exigirá toda dedicação possível. Estes lideres estarão invadindo terreno inimigo “ saqueando o inferno e povoando o céu”. Então deverão estar prontos para isso com toda a armadura de Deus          </a:t>
            </a:r>
            <a:r>
              <a:rPr lang="pt-BR" sz="1800" b="1" dirty="0" err="1"/>
              <a:t>Ef</a:t>
            </a:r>
            <a:r>
              <a:rPr lang="pt-BR" sz="1800" b="1" dirty="0"/>
              <a:t> 6:11</a:t>
            </a:r>
          </a:p>
          <a:p>
            <a:pPr algn="l">
              <a:lnSpc>
                <a:spcPct val="80000"/>
              </a:lnSpc>
            </a:pPr>
            <a:endParaRPr lang="pt-BR" sz="1800" b="1" dirty="0"/>
          </a:p>
          <a:p>
            <a:pPr algn="l">
              <a:lnSpc>
                <a:spcPct val="80000"/>
              </a:lnSpc>
            </a:pPr>
            <a:r>
              <a:rPr lang="pt-BR" sz="2400" b="1" dirty="0" smtClean="0"/>
              <a:t>                Entusiasmado, Motivado, Sensível  </a:t>
            </a:r>
            <a:r>
              <a:rPr lang="pt-BR" sz="2400" b="1" dirty="0"/>
              <a:t>e</a:t>
            </a:r>
            <a:r>
              <a:rPr lang="pt-BR" sz="2400" b="1" dirty="0" smtClean="0"/>
              <a:t> </a:t>
            </a:r>
            <a:r>
              <a:rPr lang="pt-BR" sz="2400" b="1" dirty="0"/>
              <a:t>de bom Testemunho                                                                </a:t>
            </a:r>
            <a:endParaRPr lang="pt-BR" sz="1000" dirty="0"/>
          </a:p>
        </p:txBody>
      </p:sp>
      <p:pic>
        <p:nvPicPr>
          <p:cNvPr id="6146" name="Picture 2" descr="http://t0.gstatic.com/images?q=tbn:ANd9GcSTRaPNYRRr3zbstFJHF8zXApubEACAPYDzkPtKz_ARAcQ64ff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1960" y="212626"/>
            <a:ext cx="3810000" cy="1200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328961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1680" y="1484784"/>
            <a:ext cx="5830887" cy="504825"/>
          </a:xfrm>
        </p:spPr>
        <p:txBody>
          <a:bodyPr>
            <a:normAutofit fontScale="90000"/>
          </a:bodyPr>
          <a:lstStyle/>
          <a:p>
            <a:r>
              <a:rPr lang="pt-BR" sz="2000" b="1" dirty="0" smtClean="0"/>
              <a:t>VANTAGENS DOS PEQUENOS GRUPOS</a:t>
            </a:r>
            <a:r>
              <a:rPr lang="pt-BR" sz="3600" dirty="0" smtClean="0"/>
              <a:t> </a:t>
            </a:r>
            <a:endParaRPr lang="pt-BR" sz="36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016" y="1844824"/>
            <a:ext cx="8892480" cy="4653136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endParaRPr lang="pt-BR" sz="2000" b="1" dirty="0"/>
          </a:p>
          <a:p>
            <a:pPr algn="just">
              <a:lnSpc>
                <a:spcPct val="80000"/>
              </a:lnSpc>
            </a:pPr>
            <a:r>
              <a:rPr lang="pt-BR" sz="2000" b="1" dirty="0"/>
              <a:t>- Tem base Bíblica</a:t>
            </a:r>
          </a:p>
          <a:p>
            <a:pPr algn="just">
              <a:lnSpc>
                <a:spcPct val="80000"/>
              </a:lnSpc>
            </a:pPr>
            <a:r>
              <a:rPr lang="pt-BR" sz="2000" b="1" dirty="0"/>
              <a:t>- Fortalece cada membro</a:t>
            </a:r>
          </a:p>
          <a:p>
            <a:pPr algn="just">
              <a:lnSpc>
                <a:spcPct val="80000"/>
              </a:lnSpc>
            </a:pPr>
            <a:r>
              <a:rPr lang="pt-BR" sz="2000" b="1" dirty="0"/>
              <a:t>- Envolve os membros na Obra do Senhor</a:t>
            </a:r>
          </a:p>
          <a:p>
            <a:pPr algn="just">
              <a:lnSpc>
                <a:spcPct val="80000"/>
              </a:lnSpc>
            </a:pPr>
            <a:r>
              <a:rPr lang="pt-BR" sz="2000" b="1" dirty="0"/>
              <a:t>- Oportunidade de serem usados por Deus</a:t>
            </a:r>
          </a:p>
          <a:p>
            <a:pPr algn="just">
              <a:lnSpc>
                <a:spcPct val="80000"/>
              </a:lnSpc>
            </a:pPr>
            <a:r>
              <a:rPr lang="pt-BR" sz="2000" b="1" dirty="0"/>
              <a:t>- Proporciona ambiente de Adoração</a:t>
            </a:r>
          </a:p>
          <a:p>
            <a:pPr algn="just">
              <a:lnSpc>
                <a:spcPct val="80000"/>
              </a:lnSpc>
            </a:pPr>
            <a:r>
              <a:rPr lang="pt-BR" sz="2000" b="1" dirty="0"/>
              <a:t>- Proporciona a vida em comunhão</a:t>
            </a:r>
          </a:p>
          <a:p>
            <a:pPr algn="just">
              <a:lnSpc>
                <a:spcPct val="80000"/>
              </a:lnSpc>
            </a:pPr>
            <a:r>
              <a:rPr lang="pt-BR" sz="2000" b="1" dirty="0"/>
              <a:t>- Torna a cada crente um ganhador de Almas</a:t>
            </a:r>
          </a:p>
          <a:p>
            <a:pPr algn="just">
              <a:lnSpc>
                <a:spcPct val="80000"/>
              </a:lnSpc>
            </a:pPr>
            <a:r>
              <a:rPr lang="pt-BR" sz="2000" b="1" dirty="0"/>
              <a:t>- Promove a liberdade para compartilhar</a:t>
            </a:r>
          </a:p>
          <a:p>
            <a:pPr algn="just">
              <a:lnSpc>
                <a:spcPct val="80000"/>
              </a:lnSpc>
            </a:pPr>
            <a:r>
              <a:rPr lang="pt-BR" sz="2000" b="1" dirty="0"/>
              <a:t>- Assistência aos novos convertidos</a:t>
            </a:r>
          </a:p>
          <a:p>
            <a:pPr algn="just">
              <a:lnSpc>
                <a:spcPct val="80000"/>
              </a:lnSpc>
            </a:pPr>
            <a:r>
              <a:rPr lang="pt-BR" sz="2000" b="1" dirty="0"/>
              <a:t>- Meio de alcançar os crentes enfraquecidos</a:t>
            </a:r>
          </a:p>
          <a:p>
            <a:pPr algn="just">
              <a:lnSpc>
                <a:spcPct val="80000"/>
              </a:lnSpc>
            </a:pPr>
            <a:r>
              <a:rPr lang="pt-BR" sz="2000" b="1" dirty="0"/>
              <a:t>- Evitam divisões</a:t>
            </a:r>
          </a:p>
          <a:p>
            <a:pPr algn="just">
              <a:lnSpc>
                <a:spcPct val="80000"/>
              </a:lnSpc>
            </a:pPr>
            <a:r>
              <a:rPr lang="pt-BR" sz="2000" b="1" dirty="0"/>
              <a:t>- Criam condições para o crescimento e avivamento da Igreja</a:t>
            </a:r>
          </a:p>
          <a:p>
            <a:pPr algn="just">
              <a:lnSpc>
                <a:spcPct val="80000"/>
              </a:lnSpc>
            </a:pPr>
            <a:r>
              <a:rPr lang="pt-BR" sz="2000" b="1" dirty="0"/>
              <a:t>- Estabelecem elo de ligação desde o Pastor até o último </a:t>
            </a:r>
            <a:r>
              <a:rPr lang="pt-BR" sz="2000" b="1" dirty="0" smtClean="0"/>
              <a:t>membro</a:t>
            </a:r>
            <a:endParaRPr lang="pt-BR" sz="900" dirty="0"/>
          </a:p>
        </p:txBody>
      </p:sp>
      <p:pic>
        <p:nvPicPr>
          <p:cNvPr id="5122" name="Picture 2" descr="http://t0.gstatic.com/images?q=tbn:ANd9GcSTRaPNYRRr3zbstFJHF8zXApubEACAPYDzkPtKz_ARAcQ64ff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84634"/>
            <a:ext cx="3810000" cy="1200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08210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917</Words>
  <Application>Microsoft Office PowerPoint</Application>
  <PresentationFormat>Apresentação na tela (4:3)</PresentationFormat>
  <Paragraphs>128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Apresentação do PowerPoint</vt:lpstr>
      <vt:lpstr>-A IGREJA EM UM LAR                4 verdades</vt:lpstr>
      <vt:lpstr>FUNCIONAMENTO DA IGREJA  ( Relacionamento ) </vt:lpstr>
      <vt:lpstr>Apresentação do PowerPoint</vt:lpstr>
      <vt:lpstr> FUNDAMENTOS</vt:lpstr>
      <vt:lpstr>DIFERENÇAS DE UMA IGREJAS EM CÉLULAS</vt:lpstr>
      <vt:lpstr> Não é !!!</vt:lpstr>
      <vt:lpstr> Os envolvidos no trabalho</vt:lpstr>
      <vt:lpstr>VANTAGENS DOS PEQUENOS GRUPOS </vt:lpstr>
      <vt:lpstr> LIDERES???   Quem são?? </vt:lpstr>
      <vt:lpstr>Nossa Missão... </vt:lpstr>
      <vt:lpstr>Apresentação do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IMW</dc:creator>
  <cp:lastModifiedBy>IMW</cp:lastModifiedBy>
  <cp:revision>3</cp:revision>
  <dcterms:created xsi:type="dcterms:W3CDTF">2012-02-16T15:46:32Z</dcterms:created>
  <dcterms:modified xsi:type="dcterms:W3CDTF">2012-02-16T16:15:26Z</dcterms:modified>
</cp:coreProperties>
</file>