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BC2CEE-BA81-4471-863F-7F600B561F9F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6CF6B-16DC-453D-995C-BC0EC02277F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6CF6B-16DC-453D-995C-BC0EC02277F0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DE1D-9F50-43FF-BC7D-9E972DD1F8F9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459-5F6A-4C9F-9525-B1F99F3D8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DE1D-9F50-43FF-BC7D-9E972DD1F8F9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459-5F6A-4C9F-9525-B1F99F3D8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DE1D-9F50-43FF-BC7D-9E972DD1F8F9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459-5F6A-4C9F-9525-B1F99F3D8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DE1D-9F50-43FF-BC7D-9E972DD1F8F9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459-5F6A-4C9F-9525-B1F99F3D8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DE1D-9F50-43FF-BC7D-9E972DD1F8F9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459-5F6A-4C9F-9525-B1F99F3D8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DE1D-9F50-43FF-BC7D-9E972DD1F8F9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459-5F6A-4C9F-9525-B1F99F3D8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DE1D-9F50-43FF-BC7D-9E972DD1F8F9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459-5F6A-4C9F-9525-B1F99F3D8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DE1D-9F50-43FF-BC7D-9E972DD1F8F9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459-5F6A-4C9F-9525-B1F99F3D8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DE1D-9F50-43FF-BC7D-9E972DD1F8F9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459-5F6A-4C9F-9525-B1F99F3D8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DE1D-9F50-43FF-BC7D-9E972DD1F8F9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459-5F6A-4C9F-9525-B1F99F3D8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DE1D-9F50-43FF-BC7D-9E972DD1F8F9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459-5F6A-4C9F-9525-B1F99F3D8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7DE1D-9F50-43FF-BC7D-9E972DD1F8F9}" type="datetimeFigureOut">
              <a:rPr lang="pt-BR" smtClean="0"/>
              <a:pPr/>
              <a:t>06/03/2011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D8459-5F6A-4C9F-9525-B1F99F3D8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ll Users\Documentos\Minhas imagens\Amostras de imagens\Pôr-do-s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</a:rPr>
              <a:t>PECADO !</a:t>
            </a:r>
            <a:endParaRPr lang="pt-BR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stral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3108" y="4857760"/>
            <a:ext cx="4714908" cy="828684"/>
          </a:xfrm>
        </p:spPr>
        <p:txBody>
          <a:bodyPr>
            <a:normAutofit/>
          </a:bodyPr>
          <a:lstStyle/>
          <a:p>
            <a:r>
              <a:rPr lang="pt-BR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É O PECADO?</a:t>
            </a:r>
            <a:endParaRPr lang="pt-BR" sz="4000" b="1" dirty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ll Users\Documentos\Minhas imagens\Amostras de imagens\Pôr-do-sol.jpg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214282" y="357166"/>
            <a:ext cx="8715436" cy="6215106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EXISTEM DOIS NÍVEIS DE PECADOS:</a:t>
            </a:r>
            <a:endParaRPr lang="pt-B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Pecados contra a Autoridade.</a:t>
            </a:r>
          </a:p>
          <a:p>
            <a:endParaRPr lang="pt-BR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Romanos 13:2 De modo que aquele que se opõe à autoridade resiste à ordenação de Deus; e os que resistem trarão sobre si mesmos condenação.</a:t>
            </a:r>
          </a:p>
          <a:p>
            <a:pPr marL="457200" indent="-457200"/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Exemplos: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Mirian: </a:t>
            </a:r>
            <a:r>
              <a:rPr lang="pt-BR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Nm</a:t>
            </a: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.12:1-3,9-14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Saul: 1 </a:t>
            </a:r>
            <a:r>
              <a:rPr lang="pt-BR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</a:t>
            </a: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15:13-23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Ananias e Safira: At.5:1-11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ll Users\Documentos\Minhas imagens\Amostras de imagens\Pôr-do-sol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Pecados contra a Santidade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1142985"/>
            <a:ext cx="8229600" cy="342902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Tiago 1:13 ¶ Ninguém, ao ser tentado, diga: Sou tentado por Deus; porque Deus não pode ser tentado pelo mal e ele mesmo a ninguém tenta. 14  Ao contrário, cada um é </a:t>
            </a:r>
            <a:r>
              <a:rPr lang="pt-BR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tentado pela sua própria cobiça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quando esta </a:t>
            </a:r>
            <a:r>
              <a:rPr lang="pt-BR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atrai e seduz.</a:t>
            </a:r>
          </a:p>
          <a:p>
            <a:pPr algn="just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 Então, a cobiça, </a:t>
            </a:r>
            <a:r>
              <a:rPr lang="pt-BR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depois de haver concebido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dá à luz o pecado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e o pecado, uma vez consumado, gera a morte.</a:t>
            </a:r>
          </a:p>
          <a:p>
            <a:endParaRPr lang="pt-BR" dirty="0" smtClean="0"/>
          </a:p>
        </p:txBody>
      </p:sp>
      <p:sp>
        <p:nvSpPr>
          <p:cNvPr id="7" name="Retângulo 6"/>
          <p:cNvSpPr/>
          <p:nvPr/>
        </p:nvSpPr>
        <p:spPr>
          <a:xfrm>
            <a:off x="2857488" y="4143380"/>
            <a:ext cx="31432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/>
            <a:r>
              <a:rPr lang="pt-B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Exemplos: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42910" y="5000636"/>
            <a:ext cx="807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Davi: I </a:t>
            </a:r>
            <a:r>
              <a:rPr lang="pt-BR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</a:t>
            </a:r>
            <a:r>
              <a:rPr lang="pt-B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11:1-4</a:t>
            </a:r>
          </a:p>
          <a:p>
            <a:pPr>
              <a:buFont typeface="Wingdings" pitchFamily="2" charset="2"/>
              <a:buChar char="Ø"/>
            </a:pPr>
            <a:r>
              <a:rPr lang="pt-BR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Zaqueu</a:t>
            </a:r>
            <a:r>
              <a:rPr lang="pt-B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Luc.19:1-9</a:t>
            </a:r>
            <a:endParaRPr lang="pt-BR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ll Users\Documentos\Minhas imagens\Amostras de imagens\Pôr-do-s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Solução 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endParaRPr lang="pt-B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Arrependimento DO Pecado. Atos 3:19 </a:t>
            </a:r>
          </a:p>
          <a:p>
            <a:pPr>
              <a:buNone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(todo arrependimento vai exigir uma restituição).</a:t>
            </a:r>
          </a:p>
          <a:p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Confissão.</a:t>
            </a:r>
          </a:p>
          <a:p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Obediência. (Prática da palavra).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ll Users\Documentos\Minhas imagens\Amostras de imagens\Pôr-do-s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282" y="500042"/>
            <a:ext cx="8715436" cy="6000792"/>
          </a:xfrm>
        </p:spPr>
        <p:txBody>
          <a:bodyPr/>
          <a:lstStyle/>
          <a:p>
            <a:r>
              <a:rPr lang="pt-BR" b="1" dirty="0" err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Rm</a:t>
            </a:r>
            <a:r>
              <a:rPr lang="pt-BR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5:12</a:t>
            </a:r>
          </a:p>
          <a:p>
            <a:r>
              <a:rPr lang="pt-BR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“Portanto, assim como por um só homem ( Adão ) entrou o pecado no mundo, e pelo pecado a morte, assim também a morte passou a todos os homens, porquanto todos pecaram”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Gênesis 3:1-17 vemos como esta doença entrou na raça humana: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ll Users\Documentos\Minhas imagens\Amostras de imagens\Pôr-do-sol.jpg"/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282" y="0"/>
            <a:ext cx="8715436" cy="6858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“Ora, a serpente era o mais astuto de todos os animais do campo, que o Senhor Deus tinha feito. E esta disse à mulher: É assim que Deus disse: Não comereis de toda árvore do jardim? Respondeu a mulher à serpente: Do fruto das árvores do jardim podemos comer, mas do fruto da árvore que está no meio do jardim, disse Deus: </a:t>
            </a:r>
            <a:r>
              <a:rPr lang="pt-BR" b="1" i="1" u="sng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comereis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dele, nem nele tocareis, para que não morrais. Disse a serpente à mulher: </a:t>
            </a:r>
            <a:r>
              <a:rPr lang="pt-BR" b="1" i="1" u="sng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Certamente não morrereis.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Porque Deus sabe que no dia em que comerdes desse fruto, vossos olhos se abrirão, e sereis como Deus, conhecendo o bem e o mal. Então, vendo a mulher que aquela árvore era boa para se comer, e </a:t>
            </a:r>
            <a:r>
              <a:rPr lang="pt-BR" b="1" i="1" u="sng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agradável aos olhos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 árvore </a:t>
            </a:r>
            <a:r>
              <a:rPr lang="pt-BR" b="1" i="1" u="sng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desejável para dar entendimento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tomou do seu fruto, </a:t>
            </a:r>
            <a:r>
              <a:rPr lang="pt-BR" b="1" i="1" u="sng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comeu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 deu a seu marido, e </a:t>
            </a:r>
            <a:r>
              <a:rPr lang="pt-BR" b="1" i="1" u="sng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 também comeu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Então foram abertos os olhos de ambos, e conheceram que estavam nus;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pelo que coseram folhas de figueira, e fizeram para si aventais”.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ll Users\Documentos\Minhas imagens\Amostras de imagens\Pôr-do-sol.jpg"/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282" y="285728"/>
            <a:ext cx="8643998" cy="621510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jardim do </a:t>
            </a:r>
            <a:r>
              <a:rPr lang="pt-BR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Édem</a:t>
            </a:r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havia três tipos de árvore: </a:t>
            </a:r>
            <a:r>
              <a:rPr lang="pt-B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frutíferas</a:t>
            </a:r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(para o corpo), </a:t>
            </a:r>
            <a:r>
              <a:rPr lang="pt-B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árvore do conhecimento do bem e do mal</a:t>
            </a:r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(para alimentar a vida da alma) e </a:t>
            </a:r>
            <a:r>
              <a:rPr lang="pt-B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árvore da vida</a:t>
            </a:r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(para alimentar o espírito). Segundo a ordem de Deus, o homem deveria comer das árvores frutíferas e da árvore da vida (Cristo), mas não da árvore do conhecimento do bem e do mal. Porém, ao se alimentar desta árvore, o homem decidiu que viveria segundo o entendimento da 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vida, </a:t>
            </a:r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sua alma e não mais segundo o entendimento da vida do Espírito de Deus. </a:t>
            </a:r>
            <a:r>
              <a:rPr lang="pt-BR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 desviou-se do propósito inicial de viver pelo espírito e passou a viver pela alma. </a:t>
            </a:r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espírito morreu e a alma se uniu com o corpo para expressar toda a sua independência contra Deus. O pecado entrou para trazer ao homem sérios danos e terríveis conseqüências.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ll Users\Documentos\Minhas imagens\Amostras de imagens\Pôr-do-sol.jpg"/>
          <p:cNvPicPr>
            <a:picLocks noChangeAspect="1" noChangeArrowheads="1"/>
          </p:cNvPicPr>
          <p:nvPr/>
        </p:nvPicPr>
        <p:blipFill>
          <a:blip r:embed="rId3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282" y="285728"/>
            <a:ext cx="8715436" cy="6286544"/>
          </a:xfrm>
        </p:spPr>
        <p:txBody>
          <a:bodyPr>
            <a:normAutofit lnSpcReduction="1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homem tinha comunhão perfeita com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Deus</a:t>
            </a:r>
          </a:p>
          <a:p>
            <a:pPr algn="just">
              <a:buFont typeface="Wingdings" pitchFamily="2" charset="2"/>
              <a:buChar char="Ø"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Relacionamento, alegria, sem preocupações, abundância.</a:t>
            </a:r>
          </a:p>
          <a:p>
            <a:pPr lvl="0" algn="just">
              <a:buFont typeface="Wingdings" pitchFamily="2" charset="2"/>
              <a:buChar char="Ø"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o diabo ofereceu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lvl="0" algn="just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      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Entendimento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(sobre o bem e o mal)</a:t>
            </a:r>
          </a:p>
          <a:p>
            <a:pPr lvl="0" algn="just">
              <a:buFont typeface="Wingdings" pitchFamily="2" charset="2"/>
              <a:buChar char="Ø"/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 vou ser o meu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deus! </a:t>
            </a:r>
          </a:p>
          <a:p>
            <a:pPr lvl="0"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Vou fazer a minha vontade.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homem passou a viver segundo as suas escolhas Independente de Deus.</a:t>
            </a:r>
          </a:p>
          <a:p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isso, é o pecado, pois o homem foi feito para depender de Deus.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just"/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ll Users\Documentos\Minhas imagens\Amostras de imagens\Pôr-do-sol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214282" y="285728"/>
            <a:ext cx="8715436" cy="6357982"/>
          </a:xfrm>
        </p:spPr>
        <p:txBody>
          <a:bodyPr/>
          <a:lstStyle/>
          <a:p>
            <a:pPr algn="just"/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 pecar o homem se tornou independente e por isso inútil para </a:t>
            </a:r>
            <a:r>
              <a:rPr lang="pt-BR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propósito de Deus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itchFamily="34" charset="0"/>
              </a:rPr>
              <a:t>O homem tornou-se pecador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 algn="just"/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Logo, o pecado não é apenas uma coisa que o homem faz, mas também algo que faz parte da sua constituição humana. </a:t>
            </a:r>
            <a:r>
              <a:rPr lang="pt-BR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homem não é um pecador porque  peca, ele peca porque é um pecador. 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ll Users\Documentos\Minhas imagens\Amostras de imagens\Pôr-do-s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Subtítulo 7"/>
          <p:cNvSpPr>
            <a:spLocks noGrp="1"/>
          </p:cNvSpPr>
          <p:nvPr>
            <p:ph type="subTitle" idx="1"/>
          </p:nvPr>
        </p:nvSpPr>
        <p:spPr>
          <a:xfrm>
            <a:off x="1357290" y="1643050"/>
            <a:ext cx="6400800" cy="1752600"/>
          </a:xfrm>
        </p:spPr>
        <p:txBody>
          <a:bodyPr>
            <a:noAutofit/>
          </a:bodyPr>
          <a:lstStyle/>
          <a:p>
            <a:r>
              <a:rPr lang="pt-BR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EXISTE O PECADO</a:t>
            </a:r>
          </a:p>
          <a:p>
            <a:r>
              <a:rPr lang="pt-BR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r>
              <a:rPr lang="pt-BR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PECADOS</a:t>
            </a:r>
            <a:endParaRPr lang="pt-BR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ll Users\Documentos\Minhas imagens\Amostras de imagens\Pôr-do-s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RAIZ DO PECADO É:</a:t>
            </a:r>
            <a:b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INDEPENDENCIA DE DEUS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1357290" y="4214818"/>
            <a:ext cx="6400800" cy="1752600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PECADOS </a:t>
            </a:r>
          </a:p>
          <a:p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SÃO OS FRUTOS DESTA RAIZ</a:t>
            </a:r>
            <a:endParaRPr lang="pt-B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2857488" y="714356"/>
          <a:ext cx="3714776" cy="4500594"/>
        </p:xfrm>
        <a:graphic>
          <a:graphicData uri="http://schemas.openxmlformats.org/presentationml/2006/ole">
            <p:oleObj spid="_x0000_s3073" r:id="rId3" imgW="2335213" imgH="3470275" progId="">
              <p:embed/>
            </p:oleObj>
          </a:graphicData>
        </a:graphic>
      </p:graphicFrame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2214546" y="4857760"/>
            <a:ext cx="2378075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000232" y="4500570"/>
            <a:ext cx="571504" cy="357190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Atos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428728" y="5000636"/>
            <a:ext cx="1143008" cy="214314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Atitude</a:t>
            </a:r>
            <a:r>
              <a:rPr kumimoji="0" lang="pt-BR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interior</a:t>
            </a:r>
            <a:endParaRPr kumimoji="0" lang="pt-B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4000496" y="5143512"/>
            <a:ext cx="1714512" cy="2857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Independência</a:t>
            </a:r>
            <a:endParaRPr kumimoji="0" lang="pt-BR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cxnSp>
        <p:nvCxnSpPr>
          <p:cNvPr id="12" name="Conector de seta reta 11"/>
          <p:cNvCxnSpPr/>
          <p:nvPr/>
        </p:nvCxnSpPr>
        <p:spPr>
          <a:xfrm>
            <a:off x="2714612" y="5357826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3643306" y="1428736"/>
            <a:ext cx="785818" cy="2857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Rebeldia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5286380" y="1571612"/>
            <a:ext cx="639762" cy="2857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Ira</a:t>
            </a:r>
            <a:endParaRPr kumimoji="0" lang="pt-BR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3286116" y="2357430"/>
            <a:ext cx="857256" cy="2857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Adultério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4572000" y="928670"/>
            <a:ext cx="785818" cy="2857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Roubo</a:t>
            </a:r>
            <a:endParaRPr kumimoji="0" lang="pt-BR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5500694" y="2214554"/>
            <a:ext cx="1000132" cy="2857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Contenda</a:t>
            </a:r>
            <a:endParaRPr kumimoji="0" lang="pt-BR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4357686" y="1928802"/>
            <a:ext cx="855664" cy="2857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Avareza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5143504" y="2857496"/>
            <a:ext cx="641350" cy="2857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12700" tIns="12700" rIns="12700" bIns="127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pt-BR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Vícios</a:t>
            </a:r>
            <a:endParaRPr kumimoji="0" lang="pt-BR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cxnSp>
        <p:nvCxnSpPr>
          <p:cNvPr id="21" name="Conector de seta reta 20"/>
          <p:cNvCxnSpPr/>
          <p:nvPr/>
        </p:nvCxnSpPr>
        <p:spPr>
          <a:xfrm rot="5400000" flipH="1" flipV="1">
            <a:off x="2571736" y="3714752"/>
            <a:ext cx="100013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3428992" y="6000768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Algerian" pitchFamily="82" charset="0"/>
              </a:rPr>
              <a:t> Pecado</a:t>
            </a:r>
            <a:endParaRPr lang="pt-BR" sz="3600" dirty="0">
              <a:latin typeface="Algerian" pitchFamily="82" charset="0"/>
            </a:endParaRPr>
          </a:p>
        </p:txBody>
      </p:sp>
      <p:sp>
        <p:nvSpPr>
          <p:cNvPr id="24" name="Seta para baixo 23"/>
          <p:cNvSpPr/>
          <p:nvPr/>
        </p:nvSpPr>
        <p:spPr>
          <a:xfrm>
            <a:off x="4714876" y="5572140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714348" y="1785926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Algerian" pitchFamily="82" charset="0"/>
              </a:rPr>
              <a:t> Pecados</a:t>
            </a:r>
            <a:endParaRPr lang="pt-BR" sz="2400" dirty="0">
              <a:latin typeface="Algerian" pitchFamily="82" charset="0"/>
            </a:endParaRPr>
          </a:p>
        </p:txBody>
      </p:sp>
      <p:sp>
        <p:nvSpPr>
          <p:cNvPr id="26" name="Seta para baixo 25"/>
          <p:cNvSpPr/>
          <p:nvPr/>
        </p:nvSpPr>
        <p:spPr>
          <a:xfrm rot="20647512">
            <a:off x="1428728" y="2285992"/>
            <a:ext cx="428628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0"/>
                            </p:stCondLst>
                            <p:childTnLst>
                              <p:par>
                                <p:cTn id="7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9000"/>
                            </p:stCondLst>
                            <p:childTnLst>
                              <p:par>
                                <p:cTn id="10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3000"/>
                            </p:stCondLst>
                            <p:childTnLst>
                              <p:par>
                                <p:cTn id="14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000"/>
                            </p:stCondLst>
                            <p:childTnLst>
                              <p:par>
                                <p:cTn id="19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/>
      <p:bldP spid="3076" grpId="0" animBg="1"/>
      <p:bldP spid="3077" grpId="0" animBg="1"/>
      <p:bldP spid="3078" grpId="0" animBg="1"/>
      <p:bldP spid="3079" grpId="0" animBg="1"/>
      <p:bldP spid="3080" grpId="0" animBg="1"/>
      <p:bldP spid="3081" grpId="0" animBg="1"/>
      <p:bldP spid="3082" grpId="0" animBg="1"/>
      <p:bldP spid="3083" grpId="0" animBg="1"/>
      <p:bldP spid="3084" grpId="0" animBg="1"/>
      <p:bldP spid="3085" grpId="0" animBg="1"/>
      <p:bldP spid="22" grpId="0"/>
      <p:bldP spid="24" grpId="0" animBg="1"/>
      <p:bldP spid="25" grpId="0"/>
      <p:bldP spid="26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766</Words>
  <Application>Microsoft Office PowerPoint</Application>
  <PresentationFormat>Apresentação na tela (4:3)</PresentationFormat>
  <Paragraphs>61</Paragraphs>
  <Slides>12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0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PECADO !</vt:lpstr>
      <vt:lpstr>Slide 2</vt:lpstr>
      <vt:lpstr>Slide 3</vt:lpstr>
      <vt:lpstr>Slide 4</vt:lpstr>
      <vt:lpstr>Slide 5</vt:lpstr>
      <vt:lpstr>Slide 6</vt:lpstr>
      <vt:lpstr>Slide 7</vt:lpstr>
      <vt:lpstr>A RAIZ DO PECADO É: A INDEPENDENCIA DE DEUS</vt:lpstr>
      <vt:lpstr>Slide 9</vt:lpstr>
      <vt:lpstr>Slide 10</vt:lpstr>
      <vt:lpstr>Os Pecados contra a Santidade</vt:lpstr>
      <vt:lpstr>A Solução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natno</cp:lastModifiedBy>
  <cp:revision>22</cp:revision>
  <dcterms:created xsi:type="dcterms:W3CDTF">2008-11-15T23:51:45Z</dcterms:created>
  <dcterms:modified xsi:type="dcterms:W3CDTF">2011-03-06T10:48:00Z</dcterms:modified>
</cp:coreProperties>
</file>