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5" r:id="rId7"/>
    <p:sldId id="267" r:id="rId8"/>
    <p:sldId id="261" r:id="rId9"/>
    <p:sldId id="262" r:id="rId10"/>
    <p:sldId id="263" r:id="rId11"/>
    <p:sldId id="264" r:id="rId12"/>
    <p:sldId id="266" r:id="rId13"/>
    <p:sldId id="269" r:id="rId14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1194-59EC-4098-9506-D3FFFD5C67ED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3A34A970-42FC-4D82-BFC5-8473FAE115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4DF4-FA98-4668-8ED5-451F9E3F1E21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4548A206-890D-467E-9998-37B90BB965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30A8-AD9A-410D-842A-1A2F4FD9FF11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FDD9EA25-FC6E-45D2-9573-77BF739E8A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2F90-80F4-45DB-8118-8351B4FD5A3D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252724B4-B19D-4B7D-A552-B486932330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20E4-9F3D-49B5-8DF0-B11EACE179E9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C3405826-18B5-4356-ACD7-08B3AD3B82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23CC-9B14-452C-B5E8-05C575B4F38F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0135878A-6B24-4564-BE4D-E77E56F17C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FBE-7003-4FB2-9F61-AA88B0B44595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04534E1C-9E26-4B77-A814-4CF23C8C8B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6F2B-D5F8-4D8E-80AB-0B85CAB24511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5265FDD2-9FC7-4EEA-A674-A60C0FC9A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72E0-5C92-4E06-9A25-17C65D4A5A84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D4BD0F5A-A87B-454E-9368-01F5779AAB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FC6-2A62-4178-9B02-970A08D65B6A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B71DB1DB-68D7-490A-B738-7E0E53259A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7EAD-93D6-4A79-B78D-1ACF970195D8}" type="datetime1">
              <a:rPr lang="pt-BR"/>
              <a:pPr>
                <a:defRPr/>
              </a:pPr>
              <a:t>05/06/2013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A92581E3-F541-4335-8533-C0B9403A5F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smestre-09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172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pt-BR"/>
              <a:t>II RETIRO DNA CENTRAL PARA PASTORES E LÍDERES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57606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REUNIÃO DO CONSELHO LOCAL</a:t>
            </a:r>
          </a:p>
          <a:p>
            <a:pPr algn="just">
              <a:buFont typeface="Wingdings" pitchFamily="2" charset="2"/>
              <a:buChar char="q"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 Revisão da Agenda.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 Louvor Rural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 Festas nas congregações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 Mês de Missões – 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</a:rPr>
              <a:t> Apresentação do projeto 4 estações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7"/>
          <p:cNvSpPr txBox="1">
            <a:spLocks noChangeArrowheads="1"/>
          </p:cNvSpPr>
          <p:nvPr/>
        </p:nvSpPr>
        <p:spPr bwMode="auto">
          <a:xfrm>
            <a:off x="96837" y="463550"/>
            <a:ext cx="886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cs typeface="Arial" charset="0"/>
              </a:rPr>
              <a:t>CICLO DA </a:t>
            </a:r>
            <a:r>
              <a:rPr lang="pt-BR" sz="3600" dirty="0" smtClean="0">
                <a:solidFill>
                  <a:schemeClr val="bg1"/>
                </a:solidFill>
                <a:cs typeface="Arial" charset="0"/>
              </a:rPr>
              <a:t>COMUNHÃO</a:t>
            </a: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cs typeface="Arial" charset="0"/>
              </a:rPr>
              <a:t>JANEIRO \ FEVEREIRO \ MARÇO</a:t>
            </a:r>
            <a:endParaRPr lang="pt-BR" sz="3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0483" name="CaixaDeTexto 10"/>
          <p:cNvSpPr txBox="1">
            <a:spLocks noChangeArrowheads="1"/>
          </p:cNvSpPr>
          <p:nvPr/>
        </p:nvSpPr>
        <p:spPr bwMode="auto">
          <a:xfrm>
            <a:off x="323851" y="2349500"/>
            <a:ext cx="46799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>
                <a:solidFill>
                  <a:schemeClr val="bg1"/>
                </a:solidFill>
              </a:rPr>
              <a:t>COMUNIDADE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>
                <a:solidFill>
                  <a:schemeClr val="bg1"/>
                </a:solidFill>
              </a:rPr>
              <a:t>RELACIONAMENTO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>
                <a:solidFill>
                  <a:schemeClr val="bg1"/>
                </a:solidFill>
              </a:rPr>
              <a:t>FAMÍLIA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</a:rPr>
              <a:t>AMOR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</a:rPr>
              <a:t>RETIRO NO PERIODO NO PERÍODO DO CARNAVAL.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132856"/>
            <a:ext cx="39592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8845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cs typeface="Arial" charset="0"/>
              </a:rPr>
              <a:t>CICLO DA </a:t>
            </a:r>
            <a:r>
              <a:rPr lang="pt-BR" sz="3600" dirty="0" smtClean="0">
                <a:solidFill>
                  <a:schemeClr val="bg1"/>
                </a:solidFill>
                <a:cs typeface="Arial" charset="0"/>
              </a:rPr>
              <a:t>CELEBRAÇÃO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  <a:cs typeface="Arial" charset="0"/>
              </a:rPr>
              <a:t>ABRIL \ MAIO \ JUNHO</a:t>
            </a:r>
            <a:endParaRPr lang="pt-BR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507" name="CaixaDeTexto 10"/>
          <p:cNvSpPr txBox="1">
            <a:spLocks noChangeArrowheads="1"/>
          </p:cNvSpPr>
          <p:nvPr/>
        </p:nvSpPr>
        <p:spPr bwMode="auto">
          <a:xfrm>
            <a:off x="323850" y="2349500"/>
            <a:ext cx="52562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>
                <a:solidFill>
                  <a:schemeClr val="bg1"/>
                </a:solidFill>
              </a:rPr>
              <a:t>FESTA DA COLHEITA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>
                <a:solidFill>
                  <a:schemeClr val="bg1"/>
                </a:solidFill>
              </a:rPr>
              <a:t>MULTIPLICAÇÃO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>
                <a:solidFill>
                  <a:schemeClr val="bg1"/>
                </a:solidFill>
              </a:rPr>
              <a:t>CAPACITAÇÃO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>
                <a:solidFill>
                  <a:schemeClr val="bg1"/>
                </a:solidFill>
              </a:rPr>
              <a:t>COMPROMISSO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72816"/>
            <a:ext cx="364966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221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  <a:cs typeface="Arial" charset="0"/>
              </a:rPr>
              <a:t>RESUMO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388" y="1412875"/>
            <a:ext cx="87137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Crescimento: </a:t>
            </a:r>
            <a:r>
              <a:rPr lang="pt-BR" sz="2800" dirty="0">
                <a:solidFill>
                  <a:schemeClr val="bg1"/>
                </a:solidFill>
              </a:rPr>
              <a:t>foco no </a:t>
            </a:r>
            <a:r>
              <a:rPr lang="pt-BR" sz="2800" b="1" dirty="0">
                <a:solidFill>
                  <a:srgbClr val="FFFF00"/>
                </a:solidFill>
              </a:rPr>
              <a:t>evangelismo.</a:t>
            </a: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pt-BR" sz="200" dirty="0">
              <a:solidFill>
                <a:schemeClr val="bg1"/>
              </a:solidFill>
            </a:endParaRP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Cuidado: </a:t>
            </a:r>
            <a:r>
              <a:rPr lang="pt-BR" sz="2800" dirty="0">
                <a:solidFill>
                  <a:schemeClr val="bg1"/>
                </a:solidFill>
              </a:rPr>
              <a:t>foco no discipulado, edificação, envolvimento com a Igreja</a:t>
            </a:r>
            <a:r>
              <a:rPr lang="pt-BR" sz="2800" b="1" dirty="0">
                <a:solidFill>
                  <a:srgbClr val="FFFF00"/>
                </a:solidFill>
              </a:rPr>
              <a:t>, batismo</a:t>
            </a:r>
            <a:r>
              <a:rPr lang="pt-BR" sz="2800" b="1" dirty="0">
                <a:solidFill>
                  <a:schemeClr val="bg1"/>
                </a:solidFill>
              </a:rPr>
              <a:t>.</a:t>
            </a: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pt-BR" sz="200" dirty="0">
              <a:solidFill>
                <a:schemeClr val="bg1"/>
              </a:solidFill>
            </a:endParaRP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Comunhão: </a:t>
            </a:r>
            <a:r>
              <a:rPr lang="pt-BR" sz="2800" dirty="0">
                <a:solidFill>
                  <a:schemeClr val="bg1"/>
                </a:solidFill>
              </a:rPr>
              <a:t>foco no </a:t>
            </a:r>
            <a:r>
              <a:rPr lang="pt-BR" sz="2800" b="1" dirty="0">
                <a:solidFill>
                  <a:srgbClr val="FFFF00"/>
                </a:solidFill>
              </a:rPr>
              <a:t>relacionamento</a:t>
            </a:r>
            <a:r>
              <a:rPr lang="pt-BR" sz="2800" dirty="0">
                <a:solidFill>
                  <a:schemeClr val="bg1"/>
                </a:solidFill>
              </a:rPr>
              <a:t>, comunidade, família, amor.</a:t>
            </a: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pt-BR" sz="200" dirty="0">
              <a:solidFill>
                <a:schemeClr val="bg1"/>
              </a:solidFill>
            </a:endParaRP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Celebração: </a:t>
            </a:r>
            <a:r>
              <a:rPr lang="pt-BR" sz="2800" dirty="0">
                <a:solidFill>
                  <a:schemeClr val="bg1"/>
                </a:solidFill>
              </a:rPr>
              <a:t>foco na </a:t>
            </a:r>
            <a:r>
              <a:rPr lang="pt-BR" sz="2800" b="1" dirty="0">
                <a:solidFill>
                  <a:srgbClr val="FFFF00"/>
                </a:solidFill>
              </a:rPr>
              <a:t>multiplicação</a:t>
            </a:r>
            <a:r>
              <a:rPr lang="pt-BR" sz="2800" dirty="0">
                <a:solidFill>
                  <a:schemeClr val="bg1"/>
                </a:solidFill>
              </a:rPr>
              <a:t>, capacitação, compromisso.</a:t>
            </a:r>
          </a:p>
          <a:p>
            <a:pPr marL="538163" indent="-538163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pt-BR" sz="200" dirty="0">
              <a:solidFill>
                <a:schemeClr val="bg1"/>
              </a:solidFill>
            </a:endParaRPr>
          </a:p>
          <a:p>
            <a:pPr marL="538163" indent="-538163" eaLnBrk="0" hangingPunct="0">
              <a:spcAft>
                <a:spcPts val="120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PALAVRA CHAVE:   F O C O 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pt-BR" sz="3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MÊS DE JUNHO\JULHO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JEJUM\ORAÇÃO. AS QUARTAS FEIRAS. (nas reuniões do Departamento. Pedir a Deus que nos dê aqueles a quem Ele deseja que nós alcancemos</a:t>
            </a:r>
            <a:r>
              <a:rPr lang="pt-BR" dirty="0" smtClean="0"/>
              <a:t>.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João 17:6  Manifestei o teu nome aos homens que do mundo me deste; eram teus, e tu mos deste, e guardaram a tua palavra.</a:t>
            </a:r>
          </a:p>
          <a:p>
            <a:pPr algn="just"/>
            <a:r>
              <a:rPr lang="pt-BR" b="1" dirty="0" smtClean="0">
                <a:cs typeface="Times New Roman" pitchFamily="18" charset="0"/>
              </a:rPr>
              <a:t>Início da escola de lideres. (sextas e </a:t>
            </a:r>
            <a:r>
              <a:rPr lang="pt-BR" b="1" dirty="0" err="1" smtClean="0">
                <a:cs typeface="Times New Roman" pitchFamily="18" charset="0"/>
              </a:rPr>
              <a:t>ebd</a:t>
            </a:r>
            <a:r>
              <a:rPr lang="pt-BR" b="1" dirty="0" smtClean="0">
                <a:cs typeface="Times New Roman" pitchFamily="18" charset="0"/>
              </a:rPr>
              <a:t>).</a:t>
            </a:r>
          </a:p>
          <a:p>
            <a:pPr algn="just"/>
            <a:r>
              <a:rPr lang="pt-BR" b="1" dirty="0" smtClean="0">
                <a:cs typeface="Times New Roman" pitchFamily="18" charset="0"/>
              </a:rPr>
              <a:t>Meta de 8 </a:t>
            </a:r>
            <a:r>
              <a:rPr lang="pt-BR" b="1" dirty="0" err="1" smtClean="0">
                <a:cs typeface="Times New Roman" pitchFamily="18" charset="0"/>
              </a:rPr>
              <a:t>PGs</a:t>
            </a:r>
            <a:r>
              <a:rPr lang="pt-BR" b="1" dirty="0" smtClean="0">
                <a:cs typeface="Times New Roman" pitchFamily="18" charset="0"/>
              </a:rPr>
              <a:t> (casas) – 24 pessoas </a:t>
            </a:r>
          </a:p>
          <a:p>
            <a:pPr algn="just"/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idesmestreazul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3124200" y="5105400"/>
            <a:ext cx="5867400" cy="1470025"/>
          </a:xfrm>
        </p:spPr>
        <p:txBody>
          <a:bodyPr/>
          <a:lstStyle/>
          <a:p>
            <a:pPr eaLnBrk="1" hangingPunct="1"/>
            <a:r>
              <a:rPr lang="pt-BR" sz="5400" b="1" dirty="0" smtClean="0">
                <a:solidFill>
                  <a:srgbClr val="17375E"/>
                </a:solidFill>
                <a:ea typeface="ＭＳ Ｐゴシック" pitchFamily="-107" charset="-128"/>
              </a:rPr>
              <a:t>PROJETO</a:t>
            </a:r>
            <a:br>
              <a:rPr lang="pt-BR" sz="5400" b="1" dirty="0" smtClean="0">
                <a:solidFill>
                  <a:srgbClr val="17375E"/>
                </a:solidFill>
                <a:ea typeface="ＭＳ Ｐゴシック" pitchFamily="-107" charset="-128"/>
              </a:rPr>
            </a:br>
            <a:r>
              <a:rPr lang="pt-BR" sz="5400" b="1" dirty="0" smtClean="0">
                <a:solidFill>
                  <a:srgbClr val="17375E"/>
                </a:solidFill>
                <a:ea typeface="ＭＳ Ｐゴシック" pitchFamily="-107" charset="-128"/>
              </a:rPr>
              <a:t>AS 4 ESTAÇÕES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3664" y="1556792"/>
            <a:ext cx="30521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WESLEYANO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6309320"/>
            <a:ext cx="158417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IMW - SURUÍ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3287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cs typeface="Arial" charset="0"/>
              </a:rPr>
              <a:t>INTRODUÇÃO</a:t>
            </a:r>
          </a:p>
        </p:txBody>
      </p:sp>
      <p:sp>
        <p:nvSpPr>
          <p:cNvPr id="14339" name="CaixaDeTexto 10"/>
          <p:cNvSpPr txBox="1">
            <a:spLocks noChangeArrowheads="1"/>
          </p:cNvSpPr>
          <p:nvPr/>
        </p:nvSpPr>
        <p:spPr bwMode="auto">
          <a:xfrm>
            <a:off x="2626171" y="1760538"/>
            <a:ext cx="6410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cs typeface="Arial" charset="0"/>
              </a:rPr>
              <a:t>Levar o evangelho a todas as pessoas, transformando-as em discípulos de Jesus</a:t>
            </a:r>
          </a:p>
        </p:txBody>
      </p:sp>
      <p:sp>
        <p:nvSpPr>
          <p:cNvPr id="14340" name="CaixaDeTexto 12"/>
          <p:cNvSpPr txBox="1">
            <a:spLocks noChangeArrowheads="1"/>
          </p:cNvSpPr>
          <p:nvPr/>
        </p:nvSpPr>
        <p:spPr bwMode="auto">
          <a:xfrm>
            <a:off x="2353245" y="3284984"/>
            <a:ext cx="6790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cs typeface="Arial" charset="0"/>
              </a:rPr>
              <a:t>PEQUENOS GRUPOS\ CULTOS TEMÁTICOS \ EVANGELISMO DE CONTATO </a:t>
            </a:r>
            <a:endParaRPr lang="pt-B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1" name="CaixaDeTexto 14"/>
          <p:cNvSpPr txBox="1">
            <a:spLocks noChangeArrowheads="1"/>
          </p:cNvSpPr>
          <p:nvPr/>
        </p:nvSpPr>
        <p:spPr bwMode="auto">
          <a:xfrm>
            <a:off x="2555776" y="4725144"/>
            <a:ext cx="6517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cs typeface="Arial" charset="0"/>
              </a:rPr>
              <a:t>Formação de liderança \Multiplicação </a:t>
            </a:r>
            <a:r>
              <a:rPr lang="pt-BR" sz="2800" b="1" dirty="0">
                <a:solidFill>
                  <a:schemeClr val="bg1"/>
                </a:solidFill>
                <a:cs typeface="Arial" charset="0"/>
              </a:rPr>
              <a:t>de </a:t>
            </a:r>
            <a:r>
              <a:rPr lang="pt-BR" sz="2800" b="1" dirty="0" err="1" smtClean="0">
                <a:solidFill>
                  <a:schemeClr val="bg1"/>
                </a:solidFill>
                <a:cs typeface="Arial" charset="0"/>
              </a:rPr>
              <a:t>PGs</a:t>
            </a:r>
            <a:r>
              <a:rPr lang="pt-BR" sz="2800" b="1" dirty="0" smtClean="0">
                <a:solidFill>
                  <a:schemeClr val="bg1"/>
                </a:solidFill>
                <a:cs typeface="Arial" charset="0"/>
              </a:rPr>
              <a:t> (Reuniões semanais)</a:t>
            </a:r>
            <a:endParaRPr lang="pt-BR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430213" y="1628775"/>
            <a:ext cx="1814512" cy="1079500"/>
          </a:xfrm>
          <a:prstGeom prst="homePlate">
            <a:avLst>
              <a:gd name="adj" fmla="val 218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18000" bIns="18000" anchor="ctr"/>
          <a:lstStyle/>
          <a:p>
            <a:pPr algn="ctr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Missão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IMW SURUÍ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430213" y="3141663"/>
            <a:ext cx="1814512" cy="1079500"/>
          </a:xfrm>
          <a:prstGeom prst="homePlate">
            <a:avLst>
              <a:gd name="adj" fmla="val 218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18000" bIns="18000" anchor="ctr"/>
          <a:lstStyle/>
          <a:p>
            <a:pPr algn="ctr"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Estratégia para Missão</a:t>
            </a:r>
          </a:p>
        </p:txBody>
      </p:sp>
      <p:sp>
        <p:nvSpPr>
          <p:cNvPr id="15" name="Pentágono 14"/>
          <p:cNvSpPr/>
          <p:nvPr/>
        </p:nvSpPr>
        <p:spPr>
          <a:xfrm>
            <a:off x="430212" y="4665663"/>
            <a:ext cx="2124075" cy="1079500"/>
          </a:xfrm>
          <a:prstGeom prst="homePlate">
            <a:avLst>
              <a:gd name="adj" fmla="val 218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18000" bIns="18000" anchor="ctr"/>
          <a:lstStyle/>
          <a:p>
            <a:pPr algn="ctr"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Crescimento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5176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  <a:cs typeface="Arial" charset="0"/>
              </a:rPr>
              <a:t>MODELO 4 ESTAÇÕES</a:t>
            </a:r>
          </a:p>
        </p:txBody>
      </p:sp>
      <p:sp>
        <p:nvSpPr>
          <p:cNvPr id="14339" name="CaixaDeTexto 10"/>
          <p:cNvSpPr txBox="1">
            <a:spLocks noChangeArrowheads="1"/>
          </p:cNvSpPr>
          <p:nvPr/>
        </p:nvSpPr>
        <p:spPr bwMode="auto">
          <a:xfrm>
            <a:off x="611188" y="2565400"/>
            <a:ext cx="3925887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/>
              <a:t>Processo para </a:t>
            </a:r>
            <a:r>
              <a:rPr lang="pt-BR" sz="4000" b="1" dirty="0"/>
              <a:t>focar</a:t>
            </a:r>
            <a:r>
              <a:rPr lang="pt-BR" sz="3200" dirty="0"/>
              <a:t> a Igreja no alvo de </a:t>
            </a:r>
            <a:r>
              <a:rPr lang="pt-BR" sz="3200" dirty="0" smtClean="0"/>
              <a:t>multiplicar </a:t>
            </a:r>
            <a:r>
              <a:rPr lang="pt-BR" sz="3200" dirty="0"/>
              <a:t>anualmente</a:t>
            </a:r>
            <a:endParaRPr lang="pt-BR" sz="3200" dirty="0">
              <a:cs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268413"/>
            <a:ext cx="3409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020272" y="4627563"/>
            <a:ext cx="136815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728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  <a:cs typeface="Arial" charset="0"/>
              </a:rPr>
              <a:t>CICLO ANUAL DAS 4 ESTAÇÕES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1720850"/>
            <a:ext cx="29368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739900"/>
            <a:ext cx="46958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1619250" y="2565400"/>
            <a:ext cx="504825" cy="0"/>
          </a:xfrm>
          <a:prstGeom prst="straightConnector1">
            <a:avLst/>
          </a:prstGeom>
          <a:ln>
            <a:solidFill>
              <a:srgbClr val="0066FF"/>
            </a:solidFill>
            <a:tailEnd type="triangl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619250" y="3141663"/>
            <a:ext cx="504825" cy="0"/>
          </a:xfrm>
          <a:prstGeom prst="straightConnector1">
            <a:avLst/>
          </a:prstGeom>
          <a:ln>
            <a:solidFill>
              <a:srgbClr val="0066FF"/>
            </a:solidFill>
            <a:tailEnd type="triangl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>
            <a:off x="1366837" y="2852738"/>
            <a:ext cx="504825" cy="0"/>
          </a:xfrm>
          <a:prstGeom prst="straightConnector1">
            <a:avLst/>
          </a:prstGeom>
          <a:ln>
            <a:solidFill>
              <a:srgbClr val="0066FF"/>
            </a:solidFill>
            <a:tailEnd type="triangl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V="1">
            <a:off x="1871662" y="2852738"/>
            <a:ext cx="504825" cy="0"/>
          </a:xfrm>
          <a:prstGeom prst="straightConnector1">
            <a:avLst/>
          </a:prstGeom>
          <a:ln>
            <a:solidFill>
              <a:srgbClr val="0066FF"/>
            </a:solidFill>
            <a:tailEnd type="triangl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835696" y="4571836"/>
            <a:ext cx="12241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48064" y="1739900"/>
            <a:ext cx="34768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5400" b="1" dirty="0" smtClean="0"/>
              <a:t>SEMEAR</a:t>
            </a:r>
            <a:endParaRPr lang="pt-BR" sz="5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48064" y="2649686"/>
            <a:ext cx="34768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5400" b="1" dirty="0" smtClean="0"/>
              <a:t>CULTIVAR</a:t>
            </a:r>
            <a:endParaRPr lang="pt-BR" sz="5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48064" y="3585790"/>
            <a:ext cx="34768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5400" b="1" dirty="0" smtClean="0"/>
              <a:t>GUARDAR</a:t>
            </a:r>
            <a:endParaRPr lang="pt-BR" sz="5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148064" y="4509120"/>
            <a:ext cx="3476824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5500" b="1" dirty="0" smtClean="0"/>
              <a:t>COLHER</a:t>
            </a:r>
            <a:endParaRPr lang="pt-BR" sz="5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184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7"/>
          <p:cNvSpPr txBox="1">
            <a:spLocks noChangeArrowheads="1"/>
          </p:cNvSpPr>
          <p:nvPr/>
        </p:nvSpPr>
        <p:spPr bwMode="auto">
          <a:xfrm>
            <a:off x="0" y="4635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cs typeface="Arial" charset="0"/>
              </a:rPr>
              <a:t>CICLO ANUAL </a:t>
            </a:r>
            <a:r>
              <a:rPr lang="pt-BR" sz="3600" dirty="0" smtClean="0">
                <a:solidFill>
                  <a:schemeClr val="bg1"/>
                </a:solidFill>
                <a:cs typeface="Arial" charset="0"/>
              </a:rPr>
              <a:t>BASEADO NOS PGS</a:t>
            </a:r>
            <a:endParaRPr lang="pt-BR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28184" y="1916832"/>
            <a:ext cx="23146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A Igreja terá um ciclo de 4 fases:</a:t>
            </a:r>
          </a:p>
          <a:p>
            <a:pPr algn="ctr"/>
            <a:r>
              <a:rPr lang="pt-BR" sz="3600" b="1" dirty="0" smtClean="0"/>
              <a:t>SEMEAR</a:t>
            </a:r>
          </a:p>
          <a:p>
            <a:pPr algn="ctr"/>
            <a:r>
              <a:rPr lang="pt-BR" sz="3600" b="1" dirty="0" smtClean="0"/>
              <a:t>CULTIVAR</a:t>
            </a:r>
          </a:p>
          <a:p>
            <a:pPr algn="ctr"/>
            <a:r>
              <a:rPr lang="pt-BR" sz="3600" b="1" dirty="0" smtClean="0"/>
              <a:t>GUARDAR</a:t>
            </a:r>
          </a:p>
          <a:p>
            <a:pPr algn="ctr"/>
            <a:r>
              <a:rPr lang="pt-BR" sz="3600" b="1" dirty="0" smtClean="0"/>
              <a:t>COLHER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496" y="427311"/>
            <a:ext cx="223224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/>
              <a:t>SEMEAR</a:t>
            </a:r>
            <a:endParaRPr lang="pt-BR" sz="4400" b="1" dirty="0"/>
          </a:p>
        </p:txBody>
      </p:sp>
      <p:sp>
        <p:nvSpPr>
          <p:cNvPr id="7" name="Retângulo 6"/>
          <p:cNvSpPr/>
          <p:nvPr/>
        </p:nvSpPr>
        <p:spPr>
          <a:xfrm>
            <a:off x="2340768" y="404664"/>
            <a:ext cx="6767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Lucas 8:11  Este é o sentido da parábola: 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 é a palavra de Deus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2217058"/>
            <a:ext cx="23052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b="1" dirty="0" smtClean="0"/>
              <a:t>CULTIVAR</a:t>
            </a:r>
            <a:endParaRPr lang="pt-BR" sz="4000" b="1" dirty="0"/>
          </a:p>
        </p:txBody>
      </p:sp>
      <p:sp>
        <p:nvSpPr>
          <p:cNvPr id="9" name="Retângulo 8"/>
          <p:cNvSpPr/>
          <p:nvPr/>
        </p:nvSpPr>
        <p:spPr>
          <a:xfrm>
            <a:off x="2376264" y="1899989"/>
            <a:ext cx="6732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Eclesiastes 11:6  Semeia pela manhã a tua semente e à tarde </a:t>
            </a:r>
            <a:r>
              <a:rPr lang="pt-BR" sz="2400" b="1" dirty="0" smtClean="0">
                <a:solidFill>
                  <a:schemeClr val="bg1"/>
                </a:solidFill>
              </a:rPr>
              <a:t>não repouses a mão</a:t>
            </a:r>
            <a:r>
              <a:rPr lang="pt-BR" sz="2000" dirty="0" smtClean="0">
                <a:solidFill>
                  <a:schemeClr val="bg1"/>
                </a:solidFill>
              </a:rPr>
              <a:t>, porque não sabes qual prosperará; se esta, se aquela ou se ambas igualmente serão boas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96" y="3873242"/>
            <a:ext cx="23407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b="1" dirty="0" smtClean="0"/>
              <a:t>GUARDAR</a:t>
            </a:r>
            <a:endParaRPr lang="pt-BR" sz="4000" b="1" dirty="0"/>
          </a:p>
        </p:txBody>
      </p:sp>
      <p:sp>
        <p:nvSpPr>
          <p:cNvPr id="11" name="Retângulo 10"/>
          <p:cNvSpPr/>
          <p:nvPr/>
        </p:nvSpPr>
        <p:spPr>
          <a:xfrm>
            <a:off x="2411760" y="3545721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 smtClean="0">
                <a:solidFill>
                  <a:schemeClr val="bg1"/>
                </a:solidFill>
              </a:rPr>
              <a:t>Jo</a:t>
            </a:r>
            <a:r>
              <a:rPr lang="pt-BR" sz="2000" dirty="0" smtClean="0">
                <a:solidFill>
                  <a:schemeClr val="bg1"/>
                </a:solidFill>
              </a:rPr>
              <a:t>.17:12  Quando eu estava com eles, </a:t>
            </a:r>
            <a:r>
              <a:rPr lang="pt-BR" sz="2000" b="1" dirty="0" smtClean="0">
                <a:solidFill>
                  <a:schemeClr val="bg1"/>
                </a:solidFill>
              </a:rPr>
              <a:t>guardava-os no teu nome, que me deste, e protegi-os, e nenhum deles se perdeu, </a:t>
            </a:r>
            <a:r>
              <a:rPr lang="pt-BR" sz="2000" dirty="0" smtClean="0">
                <a:solidFill>
                  <a:schemeClr val="bg1"/>
                </a:solidFill>
              </a:rPr>
              <a:t>exceto o filho da perdição, para que se cumprisse a Escritura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5467871"/>
            <a:ext cx="216024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/>
              <a:t>COLHER</a:t>
            </a:r>
            <a:endParaRPr lang="pt-BR" sz="4400" b="1" dirty="0"/>
          </a:p>
        </p:txBody>
      </p:sp>
      <p:sp>
        <p:nvSpPr>
          <p:cNvPr id="13" name="Retângulo 12"/>
          <p:cNvSpPr/>
          <p:nvPr/>
        </p:nvSpPr>
        <p:spPr>
          <a:xfrm>
            <a:off x="2448272" y="5293657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Mateus 13:23  Mas o que foi semeado em boa terra </a:t>
            </a:r>
            <a:r>
              <a:rPr lang="pt-BR" sz="2000" b="1" dirty="0" smtClean="0">
                <a:solidFill>
                  <a:schemeClr val="bg1"/>
                </a:solidFill>
              </a:rPr>
              <a:t>é o que ouve a palavra e a compreende</a:t>
            </a:r>
            <a:r>
              <a:rPr lang="pt-BR" sz="2000" dirty="0" smtClean="0">
                <a:solidFill>
                  <a:schemeClr val="bg1"/>
                </a:solidFill>
              </a:rPr>
              <a:t>; este frutifica e produz a cem, a sessenta e a trinta por um.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7"/>
          <p:cNvSpPr txBox="1">
            <a:spLocks noChangeArrowheads="1"/>
          </p:cNvSpPr>
          <p:nvPr/>
        </p:nvSpPr>
        <p:spPr bwMode="auto">
          <a:xfrm>
            <a:off x="182697" y="463550"/>
            <a:ext cx="69815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cs typeface="Arial" charset="0"/>
              </a:rPr>
              <a:t>CICLO DO </a:t>
            </a:r>
            <a:r>
              <a:rPr lang="pt-BR" sz="3600" dirty="0" smtClean="0">
                <a:solidFill>
                  <a:schemeClr val="bg1"/>
                </a:solidFill>
                <a:cs typeface="Arial" charset="0"/>
              </a:rPr>
              <a:t>CRESCIMENTO</a:t>
            </a: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cs typeface="Arial" charset="0"/>
              </a:rPr>
              <a:t>JULHO\ AGOSTO \ SETEMBRO</a:t>
            </a:r>
            <a:endParaRPr lang="pt-BR" sz="36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1171575"/>
            <a:ext cx="175984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aixaDeTexto 10"/>
          <p:cNvSpPr txBox="1">
            <a:spLocks noChangeArrowheads="1"/>
          </p:cNvSpPr>
          <p:nvPr/>
        </p:nvSpPr>
        <p:spPr bwMode="auto">
          <a:xfrm>
            <a:off x="0" y="1772816"/>
            <a:ext cx="6948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>
                <a:solidFill>
                  <a:schemeClr val="bg1"/>
                </a:solidFill>
              </a:rPr>
              <a:t>EVANGELISMO </a:t>
            </a:r>
            <a:r>
              <a:rPr lang="pt-BR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pt-BR" sz="2800" b="1" dirty="0">
                <a:solidFill>
                  <a:schemeClr val="bg1"/>
                </a:solidFill>
              </a:rPr>
              <a:t>ENCONTRO COM DEUS</a:t>
            </a:r>
          </a:p>
          <a:p>
            <a:pPr marL="538163" indent="-538163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>
                <a:solidFill>
                  <a:schemeClr val="bg1"/>
                </a:solidFill>
              </a:rPr>
              <a:t>EVANGELISMO </a:t>
            </a:r>
            <a:r>
              <a:rPr lang="pt-BR" sz="2800" b="1" dirty="0">
                <a:solidFill>
                  <a:schemeClr val="bg1"/>
                </a:solidFill>
                <a:sym typeface="Wingdings" pitchFamily="2" charset="2"/>
              </a:rPr>
              <a:t> EVENTOS </a:t>
            </a:r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NOS </a:t>
            </a:r>
            <a:r>
              <a:rPr lang="pt-BR" sz="2800" b="1" dirty="0" err="1" smtClean="0">
                <a:solidFill>
                  <a:schemeClr val="bg1"/>
                </a:solidFill>
                <a:sym typeface="Wingdings" pitchFamily="2" charset="2"/>
              </a:rPr>
              <a:t>PGs</a:t>
            </a:r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pt-BR" sz="2800" b="1" dirty="0" smtClean="0">
                <a:solidFill>
                  <a:schemeClr val="bg1"/>
                </a:solidFill>
              </a:rPr>
              <a:t>TESTEMUNHOS</a:t>
            </a:r>
            <a:r>
              <a:rPr lang="pt-BR" sz="2800" b="1" dirty="0">
                <a:solidFill>
                  <a:schemeClr val="bg1"/>
                </a:solidFill>
              </a:rPr>
              <a:t>)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>
                <a:solidFill>
                  <a:schemeClr val="bg1"/>
                </a:solidFill>
              </a:rPr>
              <a:t>EVANGELISMO </a:t>
            </a:r>
            <a:r>
              <a:rPr lang="pt-BR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CULTOS TEMÁTICOS (Domingos,segundas &amp; terças)</a:t>
            </a:r>
            <a:endParaRPr lang="pt-BR" sz="2800" b="1" dirty="0">
              <a:solidFill>
                <a:schemeClr val="bg1"/>
              </a:solidFill>
            </a:endParaRP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>
                <a:solidFill>
                  <a:schemeClr val="bg1"/>
                </a:solidFill>
              </a:rPr>
              <a:t>INTEGRAÇÃO </a:t>
            </a:r>
            <a:r>
              <a:rPr lang="pt-BR" sz="2800" b="1" dirty="0" smtClean="0">
                <a:solidFill>
                  <a:schemeClr val="bg1"/>
                </a:solidFill>
              </a:rPr>
              <a:t>NOS  </a:t>
            </a:r>
            <a:r>
              <a:rPr lang="pt-BR" sz="2800" b="1" dirty="0" err="1" smtClean="0">
                <a:solidFill>
                  <a:schemeClr val="bg1"/>
                </a:solidFill>
              </a:rPr>
              <a:t>PGs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bg1"/>
                </a:solidFill>
              </a:rPr>
              <a:t>TREINAMENTO DE LÍDERES (Sextas e </a:t>
            </a:r>
            <a:r>
              <a:rPr lang="pt-BR" sz="2800" b="1" dirty="0" err="1" smtClean="0">
                <a:solidFill>
                  <a:schemeClr val="bg1"/>
                </a:solidFill>
              </a:rPr>
              <a:t>EBDs</a:t>
            </a:r>
            <a:r>
              <a:rPr lang="pt-BR" sz="2800" b="1" dirty="0" smtClean="0">
                <a:solidFill>
                  <a:schemeClr val="bg1"/>
                </a:solidFill>
              </a:rPr>
              <a:t>) 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7"/>
          <p:cNvSpPr txBox="1">
            <a:spLocks noChangeArrowheads="1"/>
          </p:cNvSpPr>
          <p:nvPr/>
        </p:nvSpPr>
        <p:spPr bwMode="auto">
          <a:xfrm>
            <a:off x="96838" y="463550"/>
            <a:ext cx="857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cs typeface="Arial" charset="0"/>
              </a:rPr>
              <a:t>CICLO DO </a:t>
            </a:r>
            <a:r>
              <a:rPr lang="pt-BR" sz="3600" dirty="0" smtClean="0">
                <a:solidFill>
                  <a:schemeClr val="bg1"/>
                </a:solidFill>
                <a:cs typeface="Arial" charset="0"/>
              </a:rPr>
              <a:t>CUIDADO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  <a:cs typeface="Arial" charset="0"/>
              </a:rPr>
              <a:t>OUTUBRO \ NOVEMBRO \ DEZEMBRO</a:t>
            </a:r>
            <a:endParaRPr lang="pt-BR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9459" name="CaixaDeTexto 10"/>
          <p:cNvSpPr txBox="1">
            <a:spLocks noChangeArrowheads="1"/>
          </p:cNvSpPr>
          <p:nvPr/>
        </p:nvSpPr>
        <p:spPr bwMode="auto">
          <a:xfrm>
            <a:off x="72008" y="2697301"/>
            <a:ext cx="53640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3600" dirty="0">
                <a:solidFill>
                  <a:schemeClr val="bg1"/>
                </a:solidFill>
              </a:rPr>
              <a:t>DISCIPULADO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3600" dirty="0">
                <a:solidFill>
                  <a:schemeClr val="bg1"/>
                </a:solidFill>
              </a:rPr>
              <a:t>EDIFICAÇÃO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3600" dirty="0" smtClean="0">
                <a:solidFill>
                  <a:schemeClr val="bg1"/>
                </a:solidFill>
              </a:rPr>
              <a:t>BATISMO </a:t>
            </a:r>
            <a:endParaRPr lang="pt-BR" sz="3600" dirty="0">
              <a:solidFill>
                <a:schemeClr val="bg1"/>
              </a:solidFill>
            </a:endParaRP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3600" dirty="0">
                <a:solidFill>
                  <a:schemeClr val="bg1"/>
                </a:solidFill>
              </a:rPr>
              <a:t>INTEGRAÇÃO NA IGREJA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636912"/>
            <a:ext cx="3438525" cy="33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464</Words>
  <Application>Microsoft Office PowerPoint</Application>
  <PresentationFormat>Apresentação na tela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PROJETO AS 4 ESTAÇÕES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METAS MÊS DE JUNHO\JULHO</vt:lpstr>
    </vt:vector>
  </TitlesOfParts>
  <Company>Igreja Batista Central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</dc:title>
  <dc:creator>Camila Doro</dc:creator>
  <cp:lastModifiedBy>natno</cp:lastModifiedBy>
  <cp:revision>27</cp:revision>
  <dcterms:created xsi:type="dcterms:W3CDTF">2011-10-17T17:11:44Z</dcterms:created>
  <dcterms:modified xsi:type="dcterms:W3CDTF">2013-06-06T01:08:20Z</dcterms:modified>
</cp:coreProperties>
</file>